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4" r:id="rId6"/>
    <p:sldId id="265" r:id="rId7"/>
    <p:sldId id="260" r:id="rId8"/>
    <p:sldId id="266" r:id="rId9"/>
    <p:sldId id="261" r:id="rId10"/>
    <p:sldId id="262" r:id="rId11"/>
    <p:sldId id="267" r:id="rId12"/>
    <p:sldId id="268" r:id="rId13"/>
    <p:sldId id="263" r:id="rId14"/>
    <p:sldId id="269" r:id="rId15"/>
  </p:sldIdLst>
  <p:sldSz cx="18288000" cy="10287000"/>
  <p:notesSz cx="6858000" cy="9144000"/>
  <p:embeddedFontLst>
    <p:embeddedFont>
      <p:font typeface="Helvetica World"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98"/>
    <p:restoredTop sz="65432"/>
  </p:normalViewPr>
  <p:slideViewPr>
    <p:cSldViewPr snapToGrid="0">
      <p:cViewPr>
        <p:scale>
          <a:sx n="77" d="100"/>
          <a:sy n="77" d="100"/>
        </p:scale>
        <p:origin x="144" y="144"/>
      </p:cViewPr>
      <p:guideLst>
        <p:guide orient="horz" pos="2160"/>
        <p:guide pos="2880"/>
      </p:guideLst>
    </p:cSldViewPr>
  </p:slideViewPr>
  <p:outlineViewPr>
    <p:cViewPr>
      <p:scale>
        <a:sx n="55" d="100"/>
        <a:sy n="55"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svg>
</file>

<file path=ppt/media/image21.svg>
</file>

<file path=ppt/media/image22.png>
</file>

<file path=ppt/media/image23.png>
</file>

<file path=ppt/media/image24.png>
</file>

<file path=ppt/media/image25.sv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4AE06-FE5A-4628-A696-F8BB2428F804}" type="datetimeFigureOut">
              <a:t>3/8/24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B272C-C93F-4F4C-BE40-81CC75E83F1C}" type="slidenum">
              <a:t>‹#›</a:t>
            </a:fld>
            <a:endParaRPr lang="en-US"/>
          </a:p>
        </p:txBody>
      </p:sp>
    </p:spTree>
    <p:extLst>
      <p:ext uri="{BB962C8B-B14F-4D97-AF65-F5344CB8AC3E}">
        <p14:creationId xmlns:p14="http://schemas.microsoft.com/office/powerpoint/2010/main" val="1093149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pp.jasper.ai/chat#user-content-fnref-1%5E" TargetMode="External"/><Relationship Id="rId7" Type="http://schemas.openxmlformats.org/officeDocument/2006/relationships/hyperlink" Target="https://app.jasper.ai/chat#user-content-fnref-8%5E"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app.jasper.ai/chat#user-content-fnref-3%5E" TargetMode="External"/><Relationship Id="rId5" Type="http://schemas.openxmlformats.org/officeDocument/2006/relationships/hyperlink" Target="https://app.jasper.ai/chat#user-content-fnref-7%5E" TargetMode="External"/><Relationship Id="rId4" Type="http://schemas.openxmlformats.org/officeDocument/2006/relationships/hyperlink" Target="https://app.jasper.ai/chat#user-content-fnref-2%5E"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1</a:t>
            </a:fld>
            <a:endParaRPr lang="en-US"/>
          </a:p>
        </p:txBody>
      </p:sp>
    </p:spTree>
    <p:extLst>
      <p:ext uri="{BB962C8B-B14F-4D97-AF65-F5344CB8AC3E}">
        <p14:creationId xmlns:p14="http://schemas.microsoft.com/office/powerpoint/2010/main" val="2237872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 scatter plot with a linear model fit illustrates the relationship between the beer's bitterness (IBU) and its alcoholic content (ABV). Here are the key points observed from the plot:</a:t>
            </a:r>
          </a:p>
          <a:p>
            <a:r>
              <a:rPr lang="en-US" sz="1200" b="1" i="0" kern="1200" dirty="0">
                <a:solidFill>
                  <a:schemeClr val="tx1"/>
                </a:solidFill>
                <a:effectLst/>
                <a:latin typeface="+mn-lt"/>
                <a:ea typeface="+mn-ea"/>
                <a:cs typeface="+mn-cs"/>
              </a:rPr>
              <a:t>Positive Correlation</a:t>
            </a:r>
            <a:r>
              <a:rPr lang="en-US" sz="1200" b="0" i="0" kern="1200" dirty="0">
                <a:solidFill>
                  <a:schemeClr val="tx1"/>
                </a:solidFill>
                <a:effectLst/>
                <a:latin typeface="+mn-lt"/>
                <a:ea typeface="+mn-ea"/>
                <a:cs typeface="+mn-cs"/>
              </a:rPr>
              <a:t>: There appears to be a positive correlation between ABV and IBU. This means that, generally, as the alcoholic content of the beer increases, its bitterness tends to increase as well. The slope of the linear model fit (the blue line) is positive, which supports this observation.</a:t>
            </a:r>
          </a:p>
          <a:p>
            <a:r>
              <a:rPr lang="en-US" sz="1200" b="1" i="0" kern="1200" dirty="0">
                <a:solidFill>
                  <a:schemeClr val="tx1"/>
                </a:solidFill>
                <a:effectLst/>
                <a:latin typeface="+mn-lt"/>
                <a:ea typeface="+mn-ea"/>
                <a:cs typeface="+mn-cs"/>
              </a:rPr>
              <a:t>Variability</a:t>
            </a:r>
            <a:r>
              <a:rPr lang="en-US" sz="1200" b="0" i="0" kern="1200" dirty="0">
                <a:solidFill>
                  <a:schemeClr val="tx1"/>
                </a:solidFill>
                <a:effectLst/>
                <a:latin typeface="+mn-lt"/>
                <a:ea typeface="+mn-ea"/>
                <a:cs typeface="+mn-cs"/>
              </a:rPr>
              <a:t>: While there's a general trend, there's also considerable variability around the line. This suggests that, although a higher ABV is often associated with higher IBU, this relationship is not strictly linear for all beers. Various factors such as beer style, brewing process, and ingredient choices can affect the IBU independently of the ABV.</a:t>
            </a:r>
          </a:p>
          <a:p>
            <a:r>
              <a:rPr lang="en-US" sz="1200" b="1" i="0" kern="1200" dirty="0">
                <a:solidFill>
                  <a:schemeClr val="tx1"/>
                </a:solidFill>
                <a:effectLst/>
                <a:latin typeface="+mn-lt"/>
                <a:ea typeface="+mn-ea"/>
                <a:cs typeface="+mn-cs"/>
              </a:rPr>
              <a:t>Concentration of Data Points</a:t>
            </a:r>
            <a:r>
              <a:rPr lang="en-US" sz="1200" b="0" i="0" kern="1200" dirty="0">
                <a:solidFill>
                  <a:schemeClr val="tx1"/>
                </a:solidFill>
                <a:effectLst/>
                <a:latin typeface="+mn-lt"/>
                <a:ea typeface="+mn-ea"/>
                <a:cs typeface="+mn-cs"/>
              </a:rPr>
              <a:t>: Most data points are clustered in the lower range of both ABV and IBU, indicating that a majority of beers have moderate alcohol content and bitterness levels. However, there are beers with high ABV and correspondingly high IBU, although these are less common.</a:t>
            </a:r>
          </a:p>
          <a:p>
            <a:r>
              <a:rPr lang="en-US" sz="1200" b="1" i="0" kern="1200" dirty="0">
                <a:solidFill>
                  <a:schemeClr val="tx1"/>
                </a:solidFill>
                <a:effectLst/>
                <a:latin typeface="+mn-lt"/>
                <a:ea typeface="+mn-ea"/>
                <a:cs typeface="+mn-cs"/>
              </a:rPr>
              <a:t>Outliers</a:t>
            </a:r>
            <a:r>
              <a:rPr lang="en-US" sz="1200" b="0" i="0" kern="1200" dirty="0">
                <a:solidFill>
                  <a:schemeClr val="tx1"/>
                </a:solidFill>
                <a:effectLst/>
                <a:latin typeface="+mn-lt"/>
                <a:ea typeface="+mn-ea"/>
                <a:cs typeface="+mn-cs"/>
              </a:rPr>
              <a:t>: There are outliers in the plot, especially beers with high IBU but moderate ABV, and vice versa. These outliers highlight the diversity in brewing styles and preferences, where some beers are formulated to be exceptionally bitter or alcoholic without necessarily correlating strongly with the other characteristic.</a:t>
            </a:r>
          </a:p>
          <a:p>
            <a:r>
              <a:rPr lang="en-US" sz="1200" b="0" i="0" kern="1200" dirty="0">
                <a:solidFill>
                  <a:schemeClr val="tx1"/>
                </a:solidFill>
                <a:effectLst/>
                <a:latin typeface="+mn-lt"/>
                <a:ea typeface="+mn-ea"/>
                <a:cs typeface="+mn-cs"/>
              </a:rPr>
              <a:t>In summary, the scatter plot suggests a general trend where beers with higher alcoholic content tend to be more bitter, yet the relationship is influenced by a wide range of factors, resulting in variability. This analysis underscores the complexity of beer brewing and formulation, where brewers balance various elements to achieve desired flavors and characteristics.</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8BB272C-C93F-4F4C-BE40-81CC75E83F1C}" type="slidenum">
              <a:rPr lang="en-US" smtClean="0"/>
              <a:t>10</a:t>
            </a:fld>
            <a:endParaRPr lang="en-US"/>
          </a:p>
        </p:txBody>
      </p:sp>
    </p:spTree>
    <p:extLst>
      <p:ext uri="{BB962C8B-B14F-4D97-AF65-F5344CB8AC3E}">
        <p14:creationId xmlns:p14="http://schemas.microsoft.com/office/powerpoint/2010/main" val="1478024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11</a:t>
            </a:fld>
            <a:endParaRPr lang="en-US"/>
          </a:p>
        </p:txBody>
      </p:sp>
    </p:spTree>
    <p:extLst>
      <p:ext uri="{BB962C8B-B14F-4D97-AF65-F5344CB8AC3E}">
        <p14:creationId xmlns:p14="http://schemas.microsoft.com/office/powerpoint/2010/main" val="3235270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Diatype"/>
              </a:rPr>
              <a:t>From the data we have analyzed, we find that in Kentucky (KY), 28.6% of beers fall into the "Light &amp; Mild" category, while a significant 71.4% are placed in the "Other" category. In Oregon (OR), the distribution is somewhat similar with 26.4% being "Light &amp; Mild" and a substantial 73.6% categorized as "Other". This provides evidence of a potential preference for beers with higher ABV and IBU in these states, as the "Other" category likely encompasses "Standard &amp; Balanced" and "Strong &amp; Bitter" segments.</a:t>
            </a:r>
          </a:p>
          <a:p>
            <a:r>
              <a:rPr lang="en-US" dirty="0">
                <a:latin typeface="Diatype"/>
              </a:rPr>
              <a:t>This trend aligns with broader market dynamics. The craft beer segment, known for its unique and often locally-inspired flavors, has seen considerable growth, now accounting for 24.6% of the $115 billion U.S. beer market</a:t>
            </a:r>
            <a:r>
              <a:rPr lang="en-US" u="sng" baseline="30000" dirty="0">
                <a:latin typeface="Diatype"/>
                <a:hlinkClick r:id="rId3"/>
              </a:rPr>
              <a:t>1</a:t>
            </a:r>
            <a:r>
              <a:rPr lang="en-US" dirty="0">
                <a:latin typeface="Diatype"/>
              </a:rPr>
              <a:t>. Meanwhile, domestic beers, including Budweiser, made up around 69% of U.S. beer consumption in 2022</a:t>
            </a:r>
            <a:r>
              <a:rPr lang="en-US" u="sng" baseline="30000" dirty="0">
                <a:latin typeface="Diatype"/>
                <a:hlinkClick r:id="rId4"/>
              </a:rPr>
              <a:t>2</a:t>
            </a:r>
            <a:r>
              <a:rPr lang="en-US" dirty="0">
                <a:latin typeface="Diatype"/>
              </a:rPr>
              <a:t>. However, the total beer volume in the U.S. experienced a negative compound annual growth rate (CAGR) of 2% between 2017 and 2022</a:t>
            </a:r>
            <a:r>
              <a:rPr lang="en-US" u="sng" baseline="30000" dirty="0">
                <a:latin typeface="Diatype"/>
                <a:hlinkClick r:id="rId5"/>
              </a:rPr>
              <a:t>3</a:t>
            </a:r>
            <a:r>
              <a:rPr lang="en-US" dirty="0">
                <a:latin typeface="Diatype"/>
              </a:rPr>
              <a:t>.</a:t>
            </a:r>
          </a:p>
          <a:p>
            <a:r>
              <a:rPr lang="en-US" dirty="0">
                <a:latin typeface="Diatype"/>
              </a:rPr>
              <a:t>The combination of these trends suggests a shifting landscape where consumers are increasingly attracted to craft beers. Thus, Budweiser's investment in local brands within KY and OR could be a strategic move to tap into this burgeoning market segment.</a:t>
            </a:r>
          </a:p>
          <a:p>
            <a:r>
              <a:rPr lang="en-US" dirty="0">
                <a:latin typeface="Diatype"/>
              </a:rPr>
              <a:t>Looking towards the future, projections indicate an upward trajectory for the beer market. The U.S. beer market is forecasted to grow by 1.98% from 2024 to 2028</a:t>
            </a:r>
            <a:r>
              <a:rPr lang="en-US" u="sng" baseline="30000" dirty="0">
                <a:latin typeface="Diatype"/>
                <a:hlinkClick r:id="rId6"/>
              </a:rPr>
              <a:t>4</a:t>
            </a:r>
            <a:r>
              <a:rPr lang="en-US" dirty="0">
                <a:latin typeface="Diatype"/>
              </a:rPr>
              <a:t>, and the North American beer market is expected to reach USD 214 billion by 2029, growing at a CAGR of 4.39%</a:t>
            </a:r>
            <a:r>
              <a:rPr lang="en-US" u="sng" baseline="30000" dirty="0">
                <a:latin typeface="Diatype"/>
                <a:hlinkClick r:id="rId7"/>
              </a:rPr>
              <a:t>5</a:t>
            </a:r>
            <a:r>
              <a:rPr lang="en-US" dirty="0">
                <a:latin typeface="Diatype"/>
              </a:rPr>
              <a:t>.</a:t>
            </a:r>
          </a:p>
          <a:p>
            <a:r>
              <a:rPr lang="en-US" dirty="0">
                <a:latin typeface="Diatype"/>
              </a:rPr>
              <a:t>Drawing from these statistics and their implications, the evidence would suggest that Budweiser stands to gain by investing in local brands in states such as KY and OR. This approach would not only allow Budweiser to diversify its product portfolio but also position the brand to capitalize on the growing demand for more varied and locally-inspired flavors. In doing so, Budweiser could potentially increase its market share in the evolving U.S. beer industry.</a:t>
            </a:r>
          </a:p>
          <a:p>
            <a:endParaRPr lang="en-US" dirty="0"/>
          </a:p>
        </p:txBody>
      </p:sp>
      <p:sp>
        <p:nvSpPr>
          <p:cNvPr id="4" name="Slide Number Placeholder 3"/>
          <p:cNvSpPr>
            <a:spLocks noGrp="1"/>
          </p:cNvSpPr>
          <p:nvPr>
            <p:ph type="sldNum" sz="quarter" idx="5"/>
          </p:nvPr>
        </p:nvSpPr>
        <p:spPr/>
        <p:txBody>
          <a:bodyPr/>
          <a:lstStyle/>
          <a:p>
            <a:fld id="{B8BB272C-C93F-4F4C-BE40-81CC75E83F1C}" type="slidenum">
              <a:rPr lang="en-US" smtClean="0"/>
              <a:t>12</a:t>
            </a:fld>
            <a:endParaRPr lang="en-US"/>
          </a:p>
        </p:txBody>
      </p:sp>
    </p:spTree>
    <p:extLst>
      <p:ext uri="{BB962C8B-B14F-4D97-AF65-F5344CB8AC3E}">
        <p14:creationId xmlns:p14="http://schemas.microsoft.com/office/powerpoint/2010/main" val="3256074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13</a:t>
            </a:fld>
            <a:endParaRPr lang="en-US"/>
          </a:p>
        </p:txBody>
      </p:sp>
    </p:spTree>
    <p:extLst>
      <p:ext uri="{BB962C8B-B14F-4D97-AF65-F5344CB8AC3E}">
        <p14:creationId xmlns:p14="http://schemas.microsoft.com/office/powerpoint/2010/main" val="2836423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BB272C-C93F-4F4C-BE40-81CC75E83F1C}" type="slidenum">
              <a:rPr lang="en-US" smtClean="0"/>
              <a:t>14</a:t>
            </a:fld>
            <a:endParaRPr lang="en-US"/>
          </a:p>
        </p:txBody>
      </p:sp>
    </p:spTree>
    <p:extLst>
      <p:ext uri="{BB962C8B-B14F-4D97-AF65-F5344CB8AC3E}">
        <p14:creationId xmlns:p14="http://schemas.microsoft.com/office/powerpoint/2010/main" val="3645870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2</a:t>
            </a:fld>
            <a:endParaRPr lang="en-US"/>
          </a:p>
        </p:txBody>
      </p:sp>
    </p:spTree>
    <p:extLst>
      <p:ext uri="{BB962C8B-B14F-4D97-AF65-F5344CB8AC3E}">
        <p14:creationId xmlns:p14="http://schemas.microsoft.com/office/powerpoint/2010/main" val="1906332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3789"/>
              </a:lnSpc>
            </a:pPr>
            <a:r>
              <a:rPr lang="en-US" dirty="0"/>
              <a:t>We have undertaken a comprehensive analysis of two important datasets that provide a detailed snapshot of the brewing industry. The first dataset encapsulates a wealth of information on 2,410 U.S. craft beers, covering aspects such as their alcohol by volume (ABV), International Bitterness Units (IBUs), and beer style. This data offers valuable insights into the popularity of various beer styles, the correlation between ABV and IBUs, and potential market trends.</a:t>
            </a:r>
          </a:p>
          <a:p>
            <a:pPr>
              <a:lnSpc>
                <a:spcPts val="3789"/>
              </a:lnSpc>
            </a:pPr>
            <a:r>
              <a:rPr lang="en-US" dirty="0"/>
              <a:t>The second dataset provides records on 558 U.S. breweries, including their location and size. This dataset will allow us to understand geographical distribution, market saturation, and opportunities for expansion. By cross-referencing these datasets, we can identify patterns and trends that could inform Budweiser's strategic decisions.</a:t>
            </a:r>
          </a:p>
          <a:p>
            <a:pPr>
              <a:lnSpc>
                <a:spcPts val="3789"/>
              </a:lnSpc>
            </a:pPr>
            <a:endParaRPr lang="en-US" dirty="0"/>
          </a:p>
          <a:p>
            <a:pPr>
              <a:lnSpc>
                <a:spcPts val="3789"/>
              </a:lnSpc>
            </a:pPr>
            <a:r>
              <a:rPr lang="en-US" dirty="0"/>
              <a:t>Our goal is to present these findings in a clear and impactful manner, focusing on the implications of the data rather than the technicalities of the analysis. We trust that these insights will contribute significantly to shaping Budweiser's future strategies. Thank you for your time, and we look forward to discussing our findings with you.</a:t>
            </a:r>
          </a:p>
          <a:p>
            <a:pPr>
              <a:lnSpc>
                <a:spcPts val="3789"/>
              </a:lnSpc>
            </a:pP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B8BB272C-C93F-4F4C-BE40-81CC75E83F1C}" type="slidenum">
              <a:t>3</a:t>
            </a:fld>
            <a:endParaRPr lang="en-US"/>
          </a:p>
        </p:txBody>
      </p:sp>
    </p:spTree>
    <p:extLst>
      <p:ext uri="{BB962C8B-B14F-4D97-AF65-F5344CB8AC3E}">
        <p14:creationId xmlns:p14="http://schemas.microsoft.com/office/powerpoint/2010/main" val="26974044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4</a:t>
            </a:fld>
            <a:endParaRPr lang="en-US"/>
          </a:p>
        </p:txBody>
      </p:sp>
    </p:spTree>
    <p:extLst>
      <p:ext uri="{BB962C8B-B14F-4D97-AF65-F5344CB8AC3E}">
        <p14:creationId xmlns:p14="http://schemas.microsoft.com/office/powerpoint/2010/main" val="2005667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5</a:t>
            </a:fld>
            <a:endParaRPr lang="en-US"/>
          </a:p>
        </p:txBody>
      </p:sp>
    </p:spTree>
    <p:extLst>
      <p:ext uri="{BB962C8B-B14F-4D97-AF65-F5344CB8AC3E}">
        <p14:creationId xmlns:p14="http://schemas.microsoft.com/office/powerpoint/2010/main" val="3244816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6</a:t>
            </a:fld>
            <a:endParaRPr lang="en-US"/>
          </a:p>
        </p:txBody>
      </p:sp>
    </p:spTree>
    <p:extLst>
      <p:ext uri="{BB962C8B-B14F-4D97-AF65-F5344CB8AC3E}">
        <p14:creationId xmlns:p14="http://schemas.microsoft.com/office/powerpoint/2010/main" val="137043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7</a:t>
            </a:fld>
            <a:endParaRPr lang="en-US"/>
          </a:p>
        </p:txBody>
      </p:sp>
    </p:spTree>
    <p:extLst>
      <p:ext uri="{BB962C8B-B14F-4D97-AF65-F5344CB8AC3E}">
        <p14:creationId xmlns:p14="http://schemas.microsoft.com/office/powerpoint/2010/main" val="3213662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8BB272C-C93F-4F4C-BE40-81CC75E83F1C}" type="slidenum">
              <a:rPr lang="en-US" smtClean="0"/>
              <a:t>8</a:t>
            </a:fld>
            <a:endParaRPr lang="en-US"/>
          </a:p>
        </p:txBody>
      </p:sp>
    </p:spTree>
    <p:extLst>
      <p:ext uri="{BB962C8B-B14F-4D97-AF65-F5344CB8AC3E}">
        <p14:creationId xmlns:p14="http://schemas.microsoft.com/office/powerpoint/2010/main" val="2274499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ABV Range and Distribution</a:t>
            </a:r>
            <a:r>
              <a:rPr lang="en-US" sz="1200" b="0" i="0" kern="1200" dirty="0">
                <a:solidFill>
                  <a:schemeClr val="tx1"/>
                </a:solidFill>
                <a:effectLst/>
                <a:latin typeface="+mn-lt"/>
                <a:ea typeface="+mn-ea"/>
                <a:cs typeface="+mn-cs"/>
              </a:rPr>
              <a:t>: The ABV in the dataset ranges from a low of 0.1% to a high of 12.8%, with the bulk of beers clustered around 5.6%. The average ABV is slightly higher at 5.98%, indicating the presence of beers with significantly higher alcohol content that skew the average upwards.</a:t>
            </a:r>
          </a:p>
          <a:p>
            <a:r>
              <a:rPr lang="en-US" sz="1200" b="1" i="0" kern="1200" dirty="0">
                <a:solidFill>
                  <a:schemeClr val="tx1"/>
                </a:solidFill>
                <a:effectLst/>
                <a:latin typeface="+mn-lt"/>
                <a:ea typeface="+mn-ea"/>
                <a:cs typeface="+mn-cs"/>
              </a:rPr>
              <a:t>IBU Insights</a:t>
            </a:r>
            <a:r>
              <a:rPr lang="en-US" sz="1200" b="0" i="0" kern="1200" dirty="0">
                <a:solidFill>
                  <a:schemeClr val="tx1"/>
                </a:solidFill>
                <a:effectLst/>
                <a:latin typeface="+mn-lt"/>
                <a:ea typeface="+mn-ea"/>
                <a:cs typeface="+mn-cs"/>
              </a:rPr>
              <a:t>: The median IBU is 35, suggesting that half of the beers have a bitterness level below this value and half above. However, the mean IBU is 42.71, which indicates that there are beers with considerably high bitterness levels that affect the average, making it higher than the median.</a:t>
            </a:r>
          </a:p>
          <a:p>
            <a:r>
              <a:rPr lang="en-US" sz="1200" b="1" i="0" kern="1200" dirty="0">
                <a:solidFill>
                  <a:schemeClr val="tx1"/>
                </a:solidFill>
                <a:effectLst/>
                <a:latin typeface="+mn-lt"/>
                <a:ea typeface="+mn-ea"/>
                <a:cs typeface="+mn-cs"/>
              </a:rPr>
              <a:t>Regional Highlights</a:t>
            </a:r>
            <a:r>
              <a:rPr lang="en-US" sz="1200" b="0" i="0" kern="1200" dirty="0">
                <a:solidFill>
                  <a:schemeClr val="tx1"/>
                </a:solidFill>
                <a:effectLst/>
                <a:latin typeface="+mn-lt"/>
                <a:ea typeface="+mn-ea"/>
                <a:cs typeface="+mn-cs"/>
              </a:rPr>
              <a:t>: Kentucky is noted for producing the beer with the highest ABV, suggesting a preference or specialty for stronger beers in that state. Oregon is highlighted for having the most bitter beer, pointing to a regional preference or expertise in brewing bitter beers.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Data Integrity and Handling</a:t>
            </a:r>
            <a:r>
              <a:rPr lang="en-US" sz="1200" b="0" i="0" kern="1200" dirty="0">
                <a:solidFill>
                  <a:schemeClr val="tx1"/>
                </a:solidFill>
                <a:effectLst/>
                <a:latin typeface="+mn-lt"/>
                <a:ea typeface="+mn-ea"/>
                <a:cs typeface="+mn-cs"/>
              </a:rPr>
              <a:t>: The analysis responsibly handled missing data, with 62 instances of unrecorded ABV excluded. This approach ensures that the insights derived are based on reliable and complete data points.</a:t>
            </a:r>
            <a:r>
              <a:rPr lang="en-US" dirty="0"/>
              <a:t> The missing ABV values could be missing if the brewery did not or chose not to measure ABV values for some beers and there does not seem to be certain types of beer more likely to be missing ABV so these are missing at random. The large number of missing IBU values could suggest measuring IBU is too expensive or time consuming so breweries would choose not to measure this leaving the values missing at random. We used MCAR test to create a heat map of the data missingness to determine patterns.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Implications for Marketing and Strategy</a:t>
            </a:r>
            <a:r>
              <a:rPr lang="en-US" sz="1200" b="0" i="0" kern="1200" dirty="0">
                <a:solidFill>
                  <a:schemeClr val="tx1"/>
                </a:solidFill>
                <a:effectLst/>
                <a:latin typeface="+mn-lt"/>
                <a:ea typeface="+mn-ea"/>
                <a:cs typeface="+mn-cs"/>
              </a:rPr>
              <a:t>: These insights are valuable for understanding consumer preferences and regional specialties, which can inform marketing strategies, product development, and targeting. Knowing that certain regions have a preference for or produce significantly stronger or more bitter beers can help breweries tailor their products and marketing efforts to meet local tastes.</a:t>
            </a:r>
          </a:p>
          <a:p>
            <a:r>
              <a:rPr lang="en-US" sz="1200" b="1" i="0" kern="1200" dirty="0">
                <a:solidFill>
                  <a:schemeClr val="tx1"/>
                </a:solidFill>
                <a:effectLst/>
                <a:latin typeface="+mn-lt"/>
                <a:ea typeface="+mn-ea"/>
                <a:cs typeface="+mn-cs"/>
              </a:rPr>
              <a:t>Dataset Limitations</a:t>
            </a:r>
            <a:r>
              <a:rPr lang="en-US" sz="1200" b="0" i="0" kern="1200" dirty="0">
                <a:solidFill>
                  <a:schemeClr val="tx1"/>
                </a:solidFill>
                <a:effectLst/>
                <a:latin typeface="+mn-lt"/>
                <a:ea typeface="+mn-ea"/>
                <a:cs typeface="+mn-cs"/>
              </a:rPr>
              <a:t>: It's important to recognize that these findings are based on the current dataset and may not comprehensively represent all beers. The dataset's scope and the handling of missing data points can influence the insights derived.</a:t>
            </a:r>
          </a:p>
          <a:p>
            <a:r>
              <a:rPr lang="en-US" sz="1200" b="0" i="0" kern="1200" dirty="0">
                <a:solidFill>
                  <a:schemeClr val="tx1"/>
                </a:solidFill>
                <a:effectLst/>
                <a:latin typeface="+mn-lt"/>
                <a:ea typeface="+mn-ea"/>
                <a:cs typeface="+mn-cs"/>
              </a:rPr>
              <a:t>In summary, this analysis provides a detailed view of the alcohol content and bitterness levels in beers, highlighting regional specialties and preferences, and underscoring the importance of data integrity in deriving meaningful insights.</a:t>
            </a:r>
          </a:p>
          <a:p>
            <a:endParaRPr lang="en-US" dirty="0"/>
          </a:p>
        </p:txBody>
      </p:sp>
      <p:sp>
        <p:nvSpPr>
          <p:cNvPr id="4" name="Slide Number Placeholder 3"/>
          <p:cNvSpPr>
            <a:spLocks noGrp="1"/>
          </p:cNvSpPr>
          <p:nvPr>
            <p:ph type="sldNum" sz="quarter" idx="5"/>
          </p:nvPr>
        </p:nvSpPr>
        <p:spPr/>
        <p:txBody>
          <a:bodyPr/>
          <a:lstStyle/>
          <a:p>
            <a:fld id="{B8BB272C-C93F-4F4C-BE40-81CC75E83F1C}" type="slidenum">
              <a:rPr lang="en-US" smtClean="0"/>
              <a:t>9</a:t>
            </a:fld>
            <a:endParaRPr lang="en-US"/>
          </a:p>
        </p:txBody>
      </p:sp>
    </p:spTree>
    <p:extLst>
      <p:ext uri="{BB962C8B-B14F-4D97-AF65-F5344CB8AC3E}">
        <p14:creationId xmlns:p14="http://schemas.microsoft.com/office/powerpoint/2010/main" val="669517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sv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5.svg"/><Relationship Id="rId4" Type="http://schemas.openxmlformats.org/officeDocument/2006/relationships/image" Target="../media/image24.png"/><Relationship Id="rId9" Type="http://schemas.openxmlformats.org/officeDocument/2006/relationships/image" Target="../media/image5.svg"/></Relationships>
</file>

<file path=ppt/slides/_rels/slide14.xml.rels><?xml version="1.0" encoding="UTF-8" standalone="yes"?>
<Relationships xmlns="http://schemas.openxmlformats.org/package/2006/relationships"><Relationship Id="rId8" Type="http://schemas.openxmlformats.org/officeDocument/2006/relationships/hyperlink" Target="https://app.jasper.ai/chat#user-content-fnref-1%5E" TargetMode="External"/><Relationship Id="rId13" Type="http://schemas.openxmlformats.org/officeDocument/2006/relationships/hyperlink" Target="https://www.statista.com/outlook/cmo/alcoholic-drinks/beer/united-states" TargetMode="External"/><Relationship Id="rId18" Type="http://schemas.openxmlformats.org/officeDocument/2006/relationships/image" Target="../media/image3.svg"/><Relationship Id="rId3" Type="http://schemas.openxmlformats.org/officeDocument/2006/relationships/image" Target="../media/image1.png"/><Relationship Id="rId7" Type="http://schemas.openxmlformats.org/officeDocument/2006/relationships/hyperlink" Target="https://www.brewersassociation.org/statistics-and-data/national-beer-stats/" TargetMode="External"/><Relationship Id="rId12" Type="http://schemas.openxmlformats.org/officeDocument/2006/relationships/hyperlink" Target="https://app.jasper.ai/chat#user-content-fnref-7%5E" TargetMode="External"/><Relationship Id="rId17" Type="http://schemas.openxmlformats.org/officeDocument/2006/relationships/image" Target="../media/image2.png"/><Relationship Id="rId2" Type="http://schemas.openxmlformats.org/officeDocument/2006/relationships/notesSlide" Target="../notesSlides/notesSlide14.xml"/><Relationship Id="rId16" Type="http://schemas.openxmlformats.org/officeDocument/2006/relationships/hyperlink" Target="https://app.jasper.ai/chat#user-content-fnref-8%5E" TargetMode="External"/><Relationship Id="rId20" Type="http://schemas.openxmlformats.org/officeDocument/2006/relationships/image" Target="../media/image5.svg"/><Relationship Id="rId1" Type="http://schemas.openxmlformats.org/officeDocument/2006/relationships/slideLayout" Target="../slideLayouts/slideLayout7.xml"/><Relationship Id="rId6" Type="http://schemas.openxmlformats.org/officeDocument/2006/relationships/hyperlink" Target="https://github.com/torih1541/Case-Study-1-DDS" TargetMode="External"/><Relationship Id="rId11" Type="http://schemas.openxmlformats.org/officeDocument/2006/relationships/hyperlink" Target="https://www.theiwsr.com/key-trends-for-the-us-beer-market-in-2023/" TargetMode="External"/><Relationship Id="rId5" Type="http://schemas.openxmlformats.org/officeDocument/2006/relationships/image" Target="../media/image25.svg"/><Relationship Id="rId15" Type="http://schemas.openxmlformats.org/officeDocument/2006/relationships/hyperlink" Target="https://www.mordorintelligence.com/industry-reports/north-america-beer-market" TargetMode="External"/><Relationship Id="rId10" Type="http://schemas.openxmlformats.org/officeDocument/2006/relationships/hyperlink" Target="https://app.jasper.ai/chat#user-content-fnref-2%5E" TargetMode="External"/><Relationship Id="rId19" Type="http://schemas.openxmlformats.org/officeDocument/2006/relationships/image" Target="../media/image4.png"/><Relationship Id="rId4" Type="http://schemas.openxmlformats.org/officeDocument/2006/relationships/image" Target="../media/image24.png"/><Relationship Id="rId9" Type="http://schemas.openxmlformats.org/officeDocument/2006/relationships/hyperlink" Target="https://www.statista.com/topics/1654/beer-industry-in-the-united-states/" TargetMode="External"/><Relationship Id="rId14" Type="http://schemas.openxmlformats.org/officeDocument/2006/relationships/hyperlink" Target="https://app.jasper.ai/chat#user-content-fnref-3%5E"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10" Type="http://schemas.openxmlformats.org/officeDocument/2006/relationships/image" Target="../media/image17.svg"/><Relationship Id="rId4" Type="http://schemas.openxmlformats.org/officeDocument/2006/relationships/image" Target="../media/image15.png"/><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867297" cy="2880708"/>
          </a:xfrm>
          <a:custGeom>
            <a:avLst/>
            <a:gdLst/>
            <a:ahLst/>
            <a:cxnLst/>
            <a:rect l="l" t="t" r="r" b="b"/>
            <a:pathLst>
              <a:path w="6867297" h="2880708">
                <a:moveTo>
                  <a:pt x="0" y="0"/>
                </a:moveTo>
                <a:lnTo>
                  <a:pt x="6867297" y="0"/>
                </a:lnTo>
                <a:lnTo>
                  <a:pt x="6867297" y="2880708"/>
                </a:lnTo>
                <a:lnTo>
                  <a:pt x="0" y="2880708"/>
                </a:lnTo>
                <a:lnTo>
                  <a:pt x="0" y="0"/>
                </a:lnTo>
                <a:close/>
              </a:path>
            </a:pathLst>
          </a:custGeom>
          <a:blipFill>
            <a:blip r:embed="rId3"/>
            <a:stretch>
              <a:fillRect l="-46651" t="-72929" r="-45373" b="-81385"/>
            </a:stretch>
          </a:blipFill>
        </p:spPr>
        <p:txBody>
          <a:bodyPr/>
          <a:lstStyle/>
          <a:p>
            <a:endParaRPr lang="en-US"/>
          </a:p>
        </p:txBody>
      </p:sp>
      <p:sp>
        <p:nvSpPr>
          <p:cNvPr id="3" name="TextBox 3"/>
          <p:cNvSpPr txBox="1"/>
          <p:nvPr/>
        </p:nvSpPr>
        <p:spPr>
          <a:xfrm>
            <a:off x="4142402" y="1632883"/>
            <a:ext cx="10719383" cy="5924699"/>
          </a:xfrm>
          <a:prstGeom prst="rect">
            <a:avLst/>
          </a:prstGeom>
        </p:spPr>
        <p:txBody>
          <a:bodyPr lIns="0" tIns="0" rIns="0" bIns="0" rtlCol="0" anchor="t">
            <a:spAutoFit/>
          </a:bodyPr>
          <a:lstStyle/>
          <a:p>
            <a:pPr algn="ctr">
              <a:lnSpc>
                <a:spcPts val="15387"/>
              </a:lnSpc>
            </a:pPr>
            <a:r>
              <a:rPr lang="en-US" sz="13200" dirty="0">
                <a:solidFill>
                  <a:srgbClr val="000000"/>
                </a:solidFill>
              </a:rPr>
              <a:t>Beer &amp; Breweries</a:t>
            </a:r>
          </a:p>
          <a:p>
            <a:pPr algn="ctr">
              <a:lnSpc>
                <a:spcPts val="15387"/>
              </a:lnSpc>
            </a:pPr>
            <a:r>
              <a:rPr lang="en-US" sz="13200" dirty="0">
                <a:solidFill>
                  <a:srgbClr val="000000"/>
                </a:solidFill>
              </a:rPr>
              <a:t>Case Study</a:t>
            </a:r>
          </a:p>
        </p:txBody>
      </p:sp>
      <p:grpSp>
        <p:nvGrpSpPr>
          <p:cNvPr id="4" name="Group 4"/>
          <p:cNvGrpSpPr/>
          <p:nvPr/>
        </p:nvGrpSpPr>
        <p:grpSpPr>
          <a:xfrm>
            <a:off x="9502094" y="1632883"/>
            <a:ext cx="8785906" cy="8654117"/>
            <a:chOff x="0" y="0"/>
            <a:chExt cx="11714541" cy="11538823"/>
          </a:xfrm>
        </p:grpSpPr>
        <p:sp>
          <p:nvSpPr>
            <p:cNvPr id="5" name="Freeform 5"/>
            <p:cNvSpPr/>
            <p:nvPr/>
          </p:nvSpPr>
          <p:spPr>
            <a:xfrm rot="-10800000">
              <a:off x="0" y="0"/>
              <a:ext cx="11714541" cy="11538823"/>
            </a:xfrm>
            <a:custGeom>
              <a:avLst/>
              <a:gdLst/>
              <a:ahLst/>
              <a:cxnLst/>
              <a:rect l="l" t="t" r="r" b="b"/>
              <a:pathLst>
                <a:path w="11714541" h="11538823">
                  <a:moveTo>
                    <a:pt x="0" y="0"/>
                  </a:moveTo>
                  <a:lnTo>
                    <a:pt x="11714541" y="0"/>
                  </a:lnTo>
                  <a:lnTo>
                    <a:pt x="11714541" y="11538823"/>
                  </a:lnTo>
                  <a:lnTo>
                    <a:pt x="0" y="115388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rot="-10800000">
              <a:off x="3300445" y="3151791"/>
              <a:ext cx="8259547" cy="8259547"/>
            </a:xfrm>
            <a:custGeom>
              <a:avLst/>
              <a:gdLst/>
              <a:ahLst/>
              <a:cxnLst/>
              <a:rect l="l" t="t" r="r" b="b"/>
              <a:pathLst>
                <a:path w="8259547" h="8259547">
                  <a:moveTo>
                    <a:pt x="0" y="0"/>
                  </a:moveTo>
                  <a:lnTo>
                    <a:pt x="8259548" y="0"/>
                  </a:lnTo>
                  <a:lnTo>
                    <a:pt x="8259548" y="8259547"/>
                  </a:lnTo>
                  <a:lnTo>
                    <a:pt x="0" y="825954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sp>
        <p:nvSpPr>
          <p:cNvPr id="7" name="TextBox 7"/>
          <p:cNvSpPr txBox="1"/>
          <p:nvPr/>
        </p:nvSpPr>
        <p:spPr>
          <a:xfrm>
            <a:off x="327727" y="7891819"/>
            <a:ext cx="12529291" cy="1931041"/>
          </a:xfrm>
          <a:prstGeom prst="rect">
            <a:avLst/>
          </a:prstGeom>
        </p:spPr>
        <p:txBody>
          <a:bodyPr wrap="square" lIns="0" tIns="0" rIns="0" bIns="0" rtlCol="0" anchor="t">
            <a:spAutoFit/>
          </a:bodyPr>
          <a:lstStyle/>
          <a:p>
            <a:pPr algn="ctr">
              <a:lnSpc>
                <a:spcPts val="8116"/>
              </a:lnSpc>
            </a:pPr>
            <a:r>
              <a:rPr lang="en-US" sz="3200" dirty="0">
                <a:solidFill>
                  <a:srgbClr val="000000"/>
                </a:solidFill>
                <a:latin typeface="Helvetica World"/>
              </a:rPr>
              <a:t>Prepared by:</a:t>
            </a:r>
          </a:p>
          <a:p>
            <a:pPr algn="ctr">
              <a:lnSpc>
                <a:spcPts val="8116"/>
              </a:lnSpc>
            </a:pPr>
            <a:r>
              <a:rPr lang="en-US" sz="3200" dirty="0">
                <a:solidFill>
                  <a:srgbClr val="000000"/>
                </a:solidFill>
                <a:latin typeface="Helvetica World"/>
              </a:rPr>
              <a:t>Erika </a:t>
            </a:r>
            <a:r>
              <a:rPr lang="en-US" sz="3200" dirty="0" err="1">
                <a:solidFill>
                  <a:srgbClr val="000000"/>
                </a:solidFill>
                <a:latin typeface="Helvetica World"/>
              </a:rPr>
              <a:t>Dupond</a:t>
            </a:r>
            <a:r>
              <a:rPr lang="en-US" sz="3200" dirty="0">
                <a:solidFill>
                  <a:srgbClr val="000000"/>
                </a:solidFill>
                <a:latin typeface="Helvetica World"/>
              </a:rPr>
              <a:t>, Victoria Hernandez, Waleed Amer</a:t>
            </a:r>
            <a:endParaRPr lang="en-US" sz="3200" dirty="0">
              <a:solidFill>
                <a:srgbClr val="000000"/>
              </a:solidFill>
              <a:latin typeface="Helvetica World"/>
              <a:ea typeface="Helvetica World"/>
              <a:cs typeface="Helvetica Wor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4800" y="2418798"/>
            <a:ext cx="11419114" cy="6888488"/>
          </a:xfrm>
          <a:custGeom>
            <a:avLst/>
            <a:gdLst/>
            <a:ahLst/>
            <a:cxnLst/>
            <a:rect l="l" t="t" r="r" b="b"/>
            <a:pathLst>
              <a:path w="10722151" h="5608099">
                <a:moveTo>
                  <a:pt x="0" y="0"/>
                </a:moveTo>
                <a:lnTo>
                  <a:pt x="10722151" y="0"/>
                </a:lnTo>
                <a:lnTo>
                  <a:pt x="10722151" y="5608099"/>
                </a:lnTo>
                <a:lnTo>
                  <a:pt x="0" y="5608099"/>
                </a:lnTo>
                <a:lnTo>
                  <a:pt x="0" y="0"/>
                </a:lnTo>
                <a:close/>
              </a:path>
            </a:pathLst>
          </a:custGeom>
          <a:blipFill>
            <a:blip r:embed="rId3"/>
            <a:stretch>
              <a:fillRect/>
            </a:stretch>
          </a:blipFill>
        </p:spPr>
        <p:txBody>
          <a:bodyPr/>
          <a:lstStyle/>
          <a:p>
            <a:endParaRPr lang="en-US"/>
          </a:p>
        </p:txBody>
      </p:sp>
      <p:sp>
        <p:nvSpPr>
          <p:cNvPr id="3" name="Freeform 3"/>
          <p:cNvSpPr/>
          <p:nvPr/>
        </p:nvSpPr>
        <p:spPr>
          <a:xfrm>
            <a:off x="304800" y="3048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4"/>
            <a:stretch>
              <a:fillRect l="-46651" t="-72929" r="-45373" b="-81385"/>
            </a:stretch>
          </a:blipFill>
        </p:spPr>
        <p:txBody>
          <a:bodyPr/>
          <a:lstStyle/>
          <a:p>
            <a:endParaRPr lang="en-US"/>
          </a:p>
        </p:txBody>
      </p:sp>
      <p:sp>
        <p:nvSpPr>
          <p:cNvPr id="4" name="Freeform 4"/>
          <p:cNvSpPr/>
          <p:nvPr/>
        </p:nvSpPr>
        <p:spPr>
          <a:xfrm>
            <a:off x="15036621" y="384032"/>
            <a:ext cx="2339806" cy="2560663"/>
          </a:xfrm>
          <a:custGeom>
            <a:avLst/>
            <a:gdLst/>
            <a:ahLst/>
            <a:cxnLst/>
            <a:rect l="l" t="t" r="r" b="b"/>
            <a:pathLst>
              <a:path w="2339806" h="2560663">
                <a:moveTo>
                  <a:pt x="0" y="0"/>
                </a:moveTo>
                <a:lnTo>
                  <a:pt x="2339806" y="0"/>
                </a:lnTo>
                <a:lnTo>
                  <a:pt x="2339806" y="2560663"/>
                </a:lnTo>
                <a:lnTo>
                  <a:pt x="0" y="256066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5" name="TextBox 5"/>
          <p:cNvSpPr txBox="1"/>
          <p:nvPr/>
        </p:nvSpPr>
        <p:spPr>
          <a:xfrm>
            <a:off x="3565704" y="675623"/>
            <a:ext cx="11156592" cy="865686"/>
          </a:xfrm>
          <a:prstGeom prst="rect">
            <a:avLst/>
          </a:prstGeom>
        </p:spPr>
        <p:txBody>
          <a:bodyPr lIns="0" tIns="0" rIns="0" bIns="0" rtlCol="0" anchor="t">
            <a:spAutoFit/>
          </a:bodyPr>
          <a:lstStyle/>
          <a:p>
            <a:pPr marL="0" lvl="0" indent="0" algn="ctr">
              <a:lnSpc>
                <a:spcPts val="7123"/>
              </a:lnSpc>
              <a:spcBef>
                <a:spcPct val="0"/>
              </a:spcBef>
            </a:pPr>
            <a:r>
              <a:rPr lang="en-US" sz="5400" dirty="0">
                <a:solidFill>
                  <a:srgbClr val="000000"/>
                </a:solidFill>
              </a:rPr>
              <a:t>Relationship between IBU and ABV</a:t>
            </a:r>
          </a:p>
        </p:txBody>
      </p:sp>
      <p:sp>
        <p:nvSpPr>
          <p:cNvPr id="9" name="TextBox 8">
            <a:extLst>
              <a:ext uri="{FF2B5EF4-FFF2-40B4-BE49-F238E27FC236}">
                <a16:creationId xmlns:a16="http://schemas.microsoft.com/office/drawing/2014/main" id="{2CECF32D-F029-4670-5333-7D8950F6B2C8}"/>
              </a:ext>
            </a:extLst>
          </p:cNvPr>
          <p:cNvSpPr txBox="1"/>
          <p:nvPr/>
        </p:nvSpPr>
        <p:spPr>
          <a:xfrm>
            <a:off x="11723915" y="5201322"/>
            <a:ext cx="5652512"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ABV increases and IBU does as well GENERALLY</a:t>
            </a:r>
          </a:p>
          <a:p>
            <a:pPr marL="285750" indent="-285750">
              <a:buFont typeface="Arial" panose="020B0604020202020204" pitchFamily="34" charset="0"/>
              <a:buChar char="•"/>
            </a:pPr>
            <a:r>
              <a:rPr lang="en-US" sz="2400" dirty="0"/>
              <a:t>Variability</a:t>
            </a:r>
          </a:p>
          <a:p>
            <a:pPr marL="285750" indent="-285750">
              <a:buFont typeface="Arial" panose="020B0604020202020204" pitchFamily="34" charset="0"/>
              <a:buChar char="•"/>
            </a:pPr>
            <a:r>
              <a:rPr lang="en-US" sz="2400" dirty="0"/>
              <a:t>Concentration of Data points</a:t>
            </a:r>
          </a:p>
          <a:p>
            <a:pPr marL="285750" indent="-285750">
              <a:buFont typeface="Arial" panose="020B0604020202020204" pitchFamily="34" charset="0"/>
              <a:buChar char="•"/>
            </a:pPr>
            <a:r>
              <a:rPr lang="en-US" sz="2400" dirty="0"/>
              <a:t>Outliers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304800" y="3048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sp>
        <p:nvSpPr>
          <p:cNvPr id="4" name="Freeform 4"/>
          <p:cNvSpPr/>
          <p:nvPr/>
        </p:nvSpPr>
        <p:spPr>
          <a:xfrm>
            <a:off x="15036621" y="384032"/>
            <a:ext cx="2339806" cy="2560663"/>
          </a:xfrm>
          <a:custGeom>
            <a:avLst/>
            <a:gdLst/>
            <a:ahLst/>
            <a:cxnLst/>
            <a:rect l="l" t="t" r="r" b="b"/>
            <a:pathLst>
              <a:path w="2339806" h="2560663">
                <a:moveTo>
                  <a:pt x="0" y="0"/>
                </a:moveTo>
                <a:lnTo>
                  <a:pt x="2339806" y="0"/>
                </a:lnTo>
                <a:lnTo>
                  <a:pt x="2339806" y="2560663"/>
                </a:lnTo>
                <a:lnTo>
                  <a:pt x="0" y="25606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TextBox 5"/>
          <p:cNvSpPr txBox="1"/>
          <p:nvPr/>
        </p:nvSpPr>
        <p:spPr>
          <a:xfrm>
            <a:off x="2810893" y="783453"/>
            <a:ext cx="12644648" cy="1762534"/>
          </a:xfrm>
          <a:prstGeom prst="rect">
            <a:avLst/>
          </a:prstGeom>
        </p:spPr>
        <p:txBody>
          <a:bodyPr wrap="square" lIns="0" tIns="0" rIns="0" bIns="0" rtlCol="0" anchor="t">
            <a:spAutoFit/>
          </a:bodyPr>
          <a:lstStyle/>
          <a:p>
            <a:pPr algn="ctr">
              <a:lnSpc>
                <a:spcPts val="7123"/>
              </a:lnSpc>
              <a:spcBef>
                <a:spcPct val="0"/>
              </a:spcBef>
            </a:pPr>
            <a:r>
              <a:rPr lang="en-US" sz="5050">
                <a:solidFill>
                  <a:srgbClr val="000000"/>
                </a:solidFill>
                <a:latin typeface="Helvetica World"/>
              </a:rPr>
              <a:t>Difference between IPA and Other Ale types with respect to ABV and IBU levels. </a:t>
            </a:r>
            <a:endParaRPr lang="en-US"/>
          </a:p>
        </p:txBody>
      </p:sp>
      <p:graphicFrame>
        <p:nvGraphicFramePr>
          <p:cNvPr id="6" name="Table 5">
            <a:extLst>
              <a:ext uri="{FF2B5EF4-FFF2-40B4-BE49-F238E27FC236}">
                <a16:creationId xmlns:a16="http://schemas.microsoft.com/office/drawing/2014/main" id="{66C26FCB-1606-CD82-E4E0-012217D1AC53}"/>
              </a:ext>
            </a:extLst>
          </p:cNvPr>
          <p:cNvGraphicFramePr>
            <a:graphicFrameLocks noGrp="1"/>
          </p:cNvGraphicFramePr>
          <p:nvPr>
            <p:extLst>
              <p:ext uri="{D42A27DB-BD31-4B8C-83A1-F6EECF244321}">
                <p14:modId xmlns:p14="http://schemas.microsoft.com/office/powerpoint/2010/main" val="4230332196"/>
              </p:ext>
            </p:extLst>
          </p:nvPr>
        </p:nvGraphicFramePr>
        <p:xfrm>
          <a:off x="2052224" y="7375585"/>
          <a:ext cx="4238838" cy="2407920"/>
        </p:xfrm>
        <a:graphic>
          <a:graphicData uri="http://schemas.openxmlformats.org/drawingml/2006/table">
            <a:tbl>
              <a:tblPr firstRow="1" bandRow="1">
                <a:tableStyleId>{BC89EF96-8CEA-46FF-86C4-4CE0E7609802}</a:tableStyleId>
              </a:tblPr>
              <a:tblGrid>
                <a:gridCol w="1412946">
                  <a:extLst>
                    <a:ext uri="{9D8B030D-6E8A-4147-A177-3AD203B41FA5}">
                      <a16:colId xmlns:a16="http://schemas.microsoft.com/office/drawing/2014/main" val="2020555869"/>
                    </a:ext>
                  </a:extLst>
                </a:gridCol>
                <a:gridCol w="1412946">
                  <a:extLst>
                    <a:ext uri="{9D8B030D-6E8A-4147-A177-3AD203B41FA5}">
                      <a16:colId xmlns:a16="http://schemas.microsoft.com/office/drawing/2014/main" val="208489200"/>
                    </a:ext>
                  </a:extLst>
                </a:gridCol>
                <a:gridCol w="1412946">
                  <a:extLst>
                    <a:ext uri="{9D8B030D-6E8A-4147-A177-3AD203B41FA5}">
                      <a16:colId xmlns:a16="http://schemas.microsoft.com/office/drawing/2014/main" val="102331315"/>
                    </a:ext>
                  </a:extLst>
                </a:gridCol>
              </a:tblGrid>
              <a:tr h="370840">
                <a:tc>
                  <a:txBody>
                    <a:bodyPr/>
                    <a:lstStyle/>
                    <a:p>
                      <a:pPr marL="0" lvl="0" algn="l" defTabSz="914400" rtl="0" eaLnBrk="1" latinLnBrk="0" hangingPunct="1">
                        <a:buNone/>
                      </a:pPr>
                      <a:endParaRPr lang="en-US" sz="2800" kern="1200">
                        <a:solidFill>
                          <a:srgbClr val="000000"/>
                        </a:solidFill>
                      </a:endParaRPr>
                    </a:p>
                  </a:txBody>
                  <a:tcPr/>
                </a:tc>
                <a:tc>
                  <a:txBody>
                    <a:bodyPr/>
                    <a:lstStyle/>
                    <a:p>
                      <a:pPr marL="0" lvl="0" algn="l" defTabSz="914400" rtl="0" eaLnBrk="1" latinLnBrk="0" hangingPunct="1">
                        <a:buNone/>
                      </a:pPr>
                      <a:r>
                        <a:rPr lang="en-US" sz="2800" b="0" kern="1200">
                          <a:solidFill>
                            <a:srgbClr val="000000"/>
                          </a:solidFill>
                        </a:rPr>
                        <a:t>IPA</a:t>
                      </a:r>
                    </a:p>
                  </a:txBody>
                  <a:tcPr/>
                </a:tc>
                <a:tc>
                  <a:txBody>
                    <a:bodyPr/>
                    <a:lstStyle/>
                    <a:p>
                      <a:pPr marL="0" lvl="0" algn="l" defTabSz="914400" rtl="0" eaLnBrk="1" latinLnBrk="0" hangingPunct="1">
                        <a:buNone/>
                      </a:pPr>
                      <a:r>
                        <a:rPr lang="en-US" sz="2800" b="0" kern="1200">
                          <a:solidFill>
                            <a:srgbClr val="000000"/>
                          </a:solidFill>
                        </a:rPr>
                        <a:t>Other Ale</a:t>
                      </a:r>
                    </a:p>
                  </a:txBody>
                  <a:tcPr/>
                </a:tc>
                <a:extLst>
                  <a:ext uri="{0D108BD9-81ED-4DB2-BD59-A6C34878D82A}">
                    <a16:rowId xmlns:a16="http://schemas.microsoft.com/office/drawing/2014/main" val="824651483"/>
                  </a:ext>
                </a:extLst>
              </a:tr>
              <a:tr h="370840">
                <a:tc>
                  <a:txBody>
                    <a:bodyPr/>
                    <a:lstStyle/>
                    <a:p>
                      <a:pPr lvl="0">
                        <a:buNone/>
                      </a:pPr>
                      <a:r>
                        <a:rPr lang="en-US" sz="2800"/>
                        <a:t>IPA</a:t>
                      </a:r>
                    </a:p>
                  </a:txBody>
                  <a:tcPr/>
                </a:tc>
                <a:tc>
                  <a:txBody>
                    <a:bodyPr/>
                    <a:lstStyle/>
                    <a:p>
                      <a:r>
                        <a:rPr lang="en-US" sz="2800"/>
                        <a:t>62</a:t>
                      </a:r>
                    </a:p>
                  </a:txBody>
                  <a:tcPr/>
                </a:tc>
                <a:tc>
                  <a:txBody>
                    <a:bodyPr/>
                    <a:lstStyle/>
                    <a:p>
                      <a:r>
                        <a:rPr lang="en-US" sz="2800"/>
                        <a:t>14</a:t>
                      </a:r>
                    </a:p>
                  </a:txBody>
                  <a:tcPr/>
                </a:tc>
                <a:extLst>
                  <a:ext uri="{0D108BD9-81ED-4DB2-BD59-A6C34878D82A}">
                    <a16:rowId xmlns:a16="http://schemas.microsoft.com/office/drawing/2014/main" val="1569716383"/>
                  </a:ext>
                </a:extLst>
              </a:tr>
              <a:tr h="370840">
                <a:tc>
                  <a:txBody>
                    <a:bodyPr/>
                    <a:lstStyle/>
                    <a:p>
                      <a:pPr lvl="0">
                        <a:buNone/>
                      </a:pPr>
                      <a:r>
                        <a:rPr lang="en-US" sz="2800"/>
                        <a:t>Other Ale</a:t>
                      </a:r>
                    </a:p>
                  </a:txBody>
                  <a:tcPr/>
                </a:tc>
                <a:tc>
                  <a:txBody>
                    <a:bodyPr/>
                    <a:lstStyle/>
                    <a:p>
                      <a:r>
                        <a:rPr lang="en-US" sz="2800"/>
                        <a:t>18</a:t>
                      </a:r>
                    </a:p>
                  </a:txBody>
                  <a:tcPr/>
                </a:tc>
                <a:tc>
                  <a:txBody>
                    <a:bodyPr/>
                    <a:lstStyle/>
                    <a:p>
                      <a:r>
                        <a:rPr lang="en-US" sz="2800" dirty="0"/>
                        <a:t>99</a:t>
                      </a:r>
                    </a:p>
                  </a:txBody>
                  <a:tcPr/>
                </a:tc>
                <a:extLst>
                  <a:ext uri="{0D108BD9-81ED-4DB2-BD59-A6C34878D82A}">
                    <a16:rowId xmlns:a16="http://schemas.microsoft.com/office/drawing/2014/main" val="540037533"/>
                  </a:ext>
                </a:extLst>
              </a:tr>
            </a:tbl>
          </a:graphicData>
        </a:graphic>
      </p:graphicFrame>
      <p:sp>
        <p:nvSpPr>
          <p:cNvPr id="7" name="TextBox 6">
            <a:extLst>
              <a:ext uri="{FF2B5EF4-FFF2-40B4-BE49-F238E27FC236}">
                <a16:creationId xmlns:a16="http://schemas.microsoft.com/office/drawing/2014/main" id="{291C2957-4D25-2406-5CAB-16CE9453453A}"/>
              </a:ext>
            </a:extLst>
          </p:cNvPr>
          <p:cNvSpPr txBox="1"/>
          <p:nvPr/>
        </p:nvSpPr>
        <p:spPr>
          <a:xfrm>
            <a:off x="3365904" y="6716896"/>
            <a:ext cx="401682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dirty="0">
                <a:ea typeface="Calibri"/>
                <a:cs typeface="Calibri"/>
              </a:rPr>
              <a:t>Predicted</a:t>
            </a:r>
            <a:endParaRPr lang="en-US" sz="1600" dirty="0">
              <a:ea typeface="Calibri"/>
              <a:cs typeface="Calibri"/>
            </a:endParaRPr>
          </a:p>
        </p:txBody>
      </p:sp>
      <p:sp>
        <p:nvSpPr>
          <p:cNvPr id="8" name="TextBox 7">
            <a:extLst>
              <a:ext uri="{FF2B5EF4-FFF2-40B4-BE49-F238E27FC236}">
                <a16:creationId xmlns:a16="http://schemas.microsoft.com/office/drawing/2014/main" id="{FCC1B55B-B9E8-19E4-7094-CEB364EC7C27}"/>
              </a:ext>
            </a:extLst>
          </p:cNvPr>
          <p:cNvSpPr txBox="1"/>
          <p:nvPr/>
        </p:nvSpPr>
        <p:spPr>
          <a:xfrm>
            <a:off x="853152" y="855956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Actual</a:t>
            </a:r>
          </a:p>
        </p:txBody>
      </p:sp>
      <p:sp>
        <p:nvSpPr>
          <p:cNvPr id="9" name="TextBox 8">
            <a:extLst>
              <a:ext uri="{FF2B5EF4-FFF2-40B4-BE49-F238E27FC236}">
                <a16:creationId xmlns:a16="http://schemas.microsoft.com/office/drawing/2014/main" id="{5EE26EEB-97F2-73F9-38D2-F1A6333E5C7A}"/>
              </a:ext>
            </a:extLst>
          </p:cNvPr>
          <p:cNvSpPr txBox="1"/>
          <p:nvPr/>
        </p:nvSpPr>
        <p:spPr>
          <a:xfrm>
            <a:off x="597380" y="3024640"/>
            <a:ext cx="7132445"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2800" dirty="0">
                <a:ea typeface="Calibri"/>
                <a:cs typeface="Calibri"/>
              </a:rPr>
              <a:t>Comparison of IPA and Other Ale types by cross-validating using the ABV and IBU levels</a:t>
            </a:r>
            <a:endParaRPr lang="en-US" sz="2800" dirty="0">
              <a:cs typeface="Calibri"/>
            </a:endParaRPr>
          </a:p>
          <a:p>
            <a:pPr marL="457200" indent="-457200">
              <a:buFont typeface="Arial"/>
              <a:buChar char="•"/>
            </a:pPr>
            <a:r>
              <a:rPr lang="en-US" sz="2800" dirty="0">
                <a:ea typeface="Calibri"/>
                <a:cs typeface="Calibri"/>
              </a:rPr>
              <a:t>Using K-Nearest Neighbors (KNN) classification method,</a:t>
            </a:r>
          </a:p>
          <a:p>
            <a:pPr marL="457200" indent="-457200">
              <a:buFont typeface="Arial"/>
              <a:buChar char="•"/>
            </a:pPr>
            <a:r>
              <a:rPr lang="en-US" sz="2800" dirty="0">
                <a:ea typeface="Calibri"/>
                <a:cs typeface="Calibri"/>
              </a:rPr>
              <a:t>62 true positives for "IPA" categories and 99 true positives as "Other Ale" categories</a:t>
            </a:r>
          </a:p>
          <a:p>
            <a:pPr marL="457200" indent="-457200">
              <a:buFont typeface="Arial"/>
              <a:buChar char="•"/>
            </a:pPr>
            <a:r>
              <a:rPr lang="en-US" sz="2800" dirty="0">
                <a:ea typeface="Calibri"/>
                <a:cs typeface="Calibri"/>
              </a:rPr>
              <a:t>accuracy percentage: 83.4%</a:t>
            </a:r>
            <a:endParaRPr lang="en-US" sz="2800" dirty="0">
              <a:cs typeface="Calibri"/>
            </a:endParaRPr>
          </a:p>
        </p:txBody>
      </p:sp>
      <p:pic>
        <p:nvPicPr>
          <p:cNvPr id="10" name="Picture 9" descr="A screen shot of a graph&#10;&#10;Description automatically generated">
            <a:extLst>
              <a:ext uri="{FF2B5EF4-FFF2-40B4-BE49-F238E27FC236}">
                <a16:creationId xmlns:a16="http://schemas.microsoft.com/office/drawing/2014/main" id="{9AFC8519-C346-A877-76E2-F512E5CBECE7}"/>
              </a:ext>
            </a:extLst>
          </p:cNvPr>
          <p:cNvPicPr>
            <a:picLocks noChangeAspect="1"/>
          </p:cNvPicPr>
          <p:nvPr/>
        </p:nvPicPr>
        <p:blipFill>
          <a:blip r:embed="rId6"/>
          <a:stretch>
            <a:fillRect/>
          </a:stretch>
        </p:blipFill>
        <p:spPr>
          <a:xfrm>
            <a:off x="6517509" y="2186886"/>
            <a:ext cx="11173111" cy="7316661"/>
          </a:xfrm>
          <a:prstGeom prst="rect">
            <a:avLst/>
          </a:prstGeom>
        </p:spPr>
      </p:pic>
    </p:spTree>
    <p:extLst>
      <p:ext uri="{BB962C8B-B14F-4D97-AF65-F5344CB8AC3E}">
        <p14:creationId xmlns:p14="http://schemas.microsoft.com/office/powerpoint/2010/main" val="4031324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37856" y="782488"/>
            <a:ext cx="15016912" cy="852028"/>
          </a:xfrm>
          <a:prstGeom prst="rect">
            <a:avLst/>
          </a:prstGeom>
        </p:spPr>
        <p:txBody>
          <a:bodyPr wrap="square" lIns="0" tIns="0" rIns="0" bIns="0" rtlCol="0" anchor="t">
            <a:spAutoFit/>
          </a:bodyPr>
          <a:lstStyle/>
          <a:p>
            <a:pPr algn="ctr">
              <a:lnSpc>
                <a:spcPts val="7123"/>
              </a:lnSpc>
              <a:spcBef>
                <a:spcPct val="0"/>
              </a:spcBef>
            </a:pPr>
            <a:r>
              <a:rPr lang="en-US" sz="5050" dirty="0">
                <a:solidFill>
                  <a:srgbClr val="000000"/>
                </a:solidFill>
              </a:rPr>
              <a:t>Beer Market Segmentation Between States</a:t>
            </a:r>
            <a:endParaRPr lang="en-US" dirty="0"/>
          </a:p>
        </p:txBody>
      </p:sp>
      <p:sp>
        <p:nvSpPr>
          <p:cNvPr id="4" name="Freeform 4"/>
          <p:cNvSpPr/>
          <p:nvPr/>
        </p:nvSpPr>
        <p:spPr>
          <a:xfrm>
            <a:off x="152400" y="1524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grpSp>
        <p:nvGrpSpPr>
          <p:cNvPr id="6" name="Group 6"/>
          <p:cNvGrpSpPr/>
          <p:nvPr/>
        </p:nvGrpSpPr>
        <p:grpSpPr>
          <a:xfrm>
            <a:off x="12914627" y="4994275"/>
            <a:ext cx="5376548" cy="5295900"/>
            <a:chOff x="0" y="0"/>
            <a:chExt cx="7168731" cy="7061200"/>
          </a:xfrm>
        </p:grpSpPr>
        <p:sp>
          <p:nvSpPr>
            <p:cNvPr id="7" name="Freeform 7"/>
            <p:cNvSpPr/>
            <p:nvPr/>
          </p:nvSpPr>
          <p:spPr>
            <a:xfrm rot="-10800000">
              <a:off x="0" y="0"/>
              <a:ext cx="7168731" cy="7061200"/>
            </a:xfrm>
            <a:custGeom>
              <a:avLst/>
              <a:gdLst/>
              <a:ahLst/>
              <a:cxnLst/>
              <a:rect l="l" t="t" r="r" b="b"/>
              <a:pathLst>
                <a:path w="7168731" h="7061200">
                  <a:moveTo>
                    <a:pt x="0" y="0"/>
                  </a:moveTo>
                  <a:lnTo>
                    <a:pt x="7168731" y="0"/>
                  </a:lnTo>
                  <a:lnTo>
                    <a:pt x="7168731" y="7061200"/>
                  </a:lnTo>
                  <a:lnTo>
                    <a:pt x="0" y="70612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rot="-10800000">
              <a:off x="2019712" y="1928743"/>
              <a:ext cx="5054442" cy="5054442"/>
            </a:xfrm>
            <a:custGeom>
              <a:avLst/>
              <a:gdLst/>
              <a:ahLst/>
              <a:cxnLst/>
              <a:rect l="l" t="t" r="r" b="b"/>
              <a:pathLst>
                <a:path w="5054442" h="5054442">
                  <a:moveTo>
                    <a:pt x="0" y="0"/>
                  </a:moveTo>
                  <a:lnTo>
                    <a:pt x="5054443" y="0"/>
                  </a:lnTo>
                  <a:lnTo>
                    <a:pt x="5054443" y="5054442"/>
                  </a:lnTo>
                  <a:lnTo>
                    <a:pt x="0" y="50544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sp>
        <p:nvSpPr>
          <p:cNvPr id="3" name="TextBox 2">
            <a:extLst>
              <a:ext uri="{FF2B5EF4-FFF2-40B4-BE49-F238E27FC236}">
                <a16:creationId xmlns:a16="http://schemas.microsoft.com/office/drawing/2014/main" id="{E234A51B-A709-8F34-996E-6B4275438AD7}"/>
              </a:ext>
            </a:extLst>
          </p:cNvPr>
          <p:cNvSpPr txBox="1"/>
          <p:nvPr/>
        </p:nvSpPr>
        <p:spPr>
          <a:xfrm>
            <a:off x="12779767" y="3702227"/>
            <a:ext cx="5646268"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800" dirty="0"/>
              <a:t>Beer Preferences</a:t>
            </a:r>
          </a:p>
          <a:p>
            <a:pPr marL="285750" indent="-285750">
              <a:buFont typeface="Arial" panose="020B0604020202020204" pitchFamily="34" charset="0"/>
              <a:buChar char="•"/>
            </a:pPr>
            <a:r>
              <a:rPr lang="en-US" sz="2800" dirty="0"/>
              <a:t>Craft Beet Market Growth</a:t>
            </a:r>
          </a:p>
          <a:p>
            <a:pPr marL="285750" indent="-285750">
              <a:buFont typeface="Arial" panose="020B0604020202020204" pitchFamily="34" charset="0"/>
              <a:buChar char="•"/>
            </a:pPr>
            <a:r>
              <a:rPr lang="en-US" sz="2800" dirty="0"/>
              <a:t>Domestic Beer Consumption</a:t>
            </a:r>
          </a:p>
          <a:p>
            <a:pPr marL="285750" indent="-285750">
              <a:buFont typeface="Arial" panose="020B0604020202020204" pitchFamily="34" charset="0"/>
              <a:buChar char="•"/>
            </a:pPr>
            <a:r>
              <a:rPr lang="en-US" sz="2800" dirty="0"/>
              <a:t>Future Market Projections</a:t>
            </a:r>
          </a:p>
          <a:p>
            <a:pPr marL="285750" indent="-285750">
              <a:buFont typeface="Arial" panose="020B0604020202020204" pitchFamily="34" charset="0"/>
              <a:buChar char="•"/>
            </a:pPr>
            <a:r>
              <a:rPr lang="en-US" sz="2800" dirty="0"/>
              <a:t>Strategic Implications</a:t>
            </a:r>
          </a:p>
        </p:txBody>
      </p:sp>
      <p:pic>
        <p:nvPicPr>
          <p:cNvPr id="9" name="Picture 8">
            <a:extLst>
              <a:ext uri="{FF2B5EF4-FFF2-40B4-BE49-F238E27FC236}">
                <a16:creationId xmlns:a16="http://schemas.microsoft.com/office/drawing/2014/main" id="{D426EEB2-4B2C-2366-F649-AA7B842A5C13}"/>
              </a:ext>
            </a:extLst>
          </p:cNvPr>
          <p:cNvPicPr>
            <a:picLocks noChangeAspect="1"/>
          </p:cNvPicPr>
          <p:nvPr/>
        </p:nvPicPr>
        <p:blipFill>
          <a:blip r:embed="rId8"/>
          <a:stretch>
            <a:fillRect/>
          </a:stretch>
        </p:blipFill>
        <p:spPr>
          <a:xfrm>
            <a:off x="762865" y="2166981"/>
            <a:ext cx="11643743" cy="6561383"/>
          </a:xfrm>
          <a:prstGeom prst="rect">
            <a:avLst/>
          </a:prstGeom>
        </p:spPr>
      </p:pic>
    </p:spTree>
    <p:extLst>
      <p:ext uri="{BB962C8B-B14F-4D97-AF65-F5344CB8AC3E}">
        <p14:creationId xmlns:p14="http://schemas.microsoft.com/office/powerpoint/2010/main" val="818511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875831" y="0"/>
            <a:ext cx="8536338" cy="3580841"/>
          </a:xfrm>
          <a:custGeom>
            <a:avLst/>
            <a:gdLst/>
            <a:ahLst/>
            <a:cxnLst/>
            <a:rect l="l" t="t" r="r" b="b"/>
            <a:pathLst>
              <a:path w="8536338" h="3580841">
                <a:moveTo>
                  <a:pt x="0" y="0"/>
                </a:moveTo>
                <a:lnTo>
                  <a:pt x="8536338" y="0"/>
                </a:lnTo>
                <a:lnTo>
                  <a:pt x="8536338" y="3580841"/>
                </a:lnTo>
                <a:lnTo>
                  <a:pt x="0" y="3580841"/>
                </a:lnTo>
                <a:lnTo>
                  <a:pt x="0" y="0"/>
                </a:lnTo>
                <a:close/>
              </a:path>
            </a:pathLst>
          </a:custGeom>
          <a:blipFill>
            <a:blip r:embed="rId3"/>
            <a:stretch>
              <a:fillRect l="-46651" t="-72929" r="-45373" b="-81385"/>
            </a:stretch>
          </a:blipFill>
        </p:spPr>
        <p:txBody>
          <a:bodyPr/>
          <a:lstStyle/>
          <a:p>
            <a:endParaRPr lang="en-US"/>
          </a:p>
        </p:txBody>
      </p:sp>
      <p:sp>
        <p:nvSpPr>
          <p:cNvPr id="3" name="Freeform 3"/>
          <p:cNvSpPr/>
          <p:nvPr/>
        </p:nvSpPr>
        <p:spPr>
          <a:xfrm>
            <a:off x="7842334" y="2837539"/>
            <a:ext cx="2603332" cy="1835349"/>
          </a:xfrm>
          <a:custGeom>
            <a:avLst/>
            <a:gdLst/>
            <a:ahLst/>
            <a:cxnLst/>
            <a:rect l="l" t="t" r="r" b="b"/>
            <a:pathLst>
              <a:path w="2603332" h="1835349">
                <a:moveTo>
                  <a:pt x="0" y="0"/>
                </a:moveTo>
                <a:lnTo>
                  <a:pt x="2603332" y="0"/>
                </a:lnTo>
                <a:lnTo>
                  <a:pt x="2603332" y="1835349"/>
                </a:lnTo>
                <a:lnTo>
                  <a:pt x="0" y="18353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1028700" y="4960141"/>
            <a:ext cx="16230600" cy="2540275"/>
          </a:xfrm>
          <a:prstGeom prst="rect">
            <a:avLst/>
          </a:prstGeom>
        </p:spPr>
        <p:txBody>
          <a:bodyPr lIns="0" tIns="0" rIns="0" bIns="0" rtlCol="0" anchor="t">
            <a:spAutoFit/>
          </a:bodyPr>
          <a:lstStyle/>
          <a:p>
            <a:pPr algn="ctr">
              <a:lnSpc>
                <a:spcPts val="10363"/>
              </a:lnSpc>
            </a:pPr>
            <a:r>
              <a:rPr lang="en-US" sz="7402" dirty="0">
                <a:solidFill>
                  <a:srgbClr val="000000"/>
                </a:solidFill>
                <a:latin typeface="Helvetica World"/>
              </a:rPr>
              <a:t>Thank You!</a:t>
            </a:r>
          </a:p>
          <a:p>
            <a:pPr marL="0" lvl="0" indent="0" algn="ctr">
              <a:lnSpc>
                <a:spcPts val="10363"/>
              </a:lnSpc>
              <a:spcBef>
                <a:spcPct val="0"/>
              </a:spcBef>
            </a:pPr>
            <a:r>
              <a:rPr lang="en-US" sz="7402" dirty="0">
                <a:solidFill>
                  <a:srgbClr val="000000"/>
                </a:solidFill>
                <a:latin typeface="Helvetica World"/>
              </a:rPr>
              <a:t>We may take your questions now</a:t>
            </a:r>
          </a:p>
        </p:txBody>
      </p:sp>
      <p:grpSp>
        <p:nvGrpSpPr>
          <p:cNvPr id="5" name="Group 5"/>
          <p:cNvGrpSpPr/>
          <p:nvPr/>
        </p:nvGrpSpPr>
        <p:grpSpPr>
          <a:xfrm>
            <a:off x="13232373" y="5307208"/>
            <a:ext cx="5055627" cy="4979792"/>
            <a:chOff x="0" y="0"/>
            <a:chExt cx="6740836" cy="6639723"/>
          </a:xfrm>
        </p:grpSpPr>
        <p:sp>
          <p:nvSpPr>
            <p:cNvPr id="6" name="Freeform 6"/>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pSp>
      <p:grpSp>
        <p:nvGrpSpPr>
          <p:cNvPr id="8" name="Group 8"/>
          <p:cNvGrpSpPr/>
          <p:nvPr/>
        </p:nvGrpSpPr>
        <p:grpSpPr>
          <a:xfrm rot="-10800000">
            <a:off x="24659" y="0"/>
            <a:ext cx="5055627" cy="4979792"/>
            <a:chOff x="0" y="0"/>
            <a:chExt cx="6740836" cy="6639723"/>
          </a:xfrm>
        </p:grpSpPr>
        <p:sp>
          <p:nvSpPr>
            <p:cNvPr id="9" name="Freeform 9"/>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pSp>
      <p:grpSp>
        <p:nvGrpSpPr>
          <p:cNvPr id="11" name="Group 11"/>
          <p:cNvGrpSpPr/>
          <p:nvPr/>
        </p:nvGrpSpPr>
        <p:grpSpPr>
          <a:xfrm rot="-5400000">
            <a:off x="13232373" y="37917"/>
            <a:ext cx="5055627" cy="4979792"/>
            <a:chOff x="0" y="0"/>
            <a:chExt cx="6740836" cy="6639723"/>
          </a:xfrm>
        </p:grpSpPr>
        <p:sp>
          <p:nvSpPr>
            <p:cNvPr id="12" name="Freeform 12"/>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Freeform 13"/>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pSp>
      <p:grpSp>
        <p:nvGrpSpPr>
          <p:cNvPr id="14" name="Group 14"/>
          <p:cNvGrpSpPr/>
          <p:nvPr/>
        </p:nvGrpSpPr>
        <p:grpSpPr>
          <a:xfrm rot="5400000">
            <a:off x="-37917" y="5345125"/>
            <a:ext cx="5055627" cy="4979792"/>
            <a:chOff x="0" y="0"/>
            <a:chExt cx="6740836" cy="6639723"/>
          </a:xfrm>
        </p:grpSpPr>
        <p:sp>
          <p:nvSpPr>
            <p:cNvPr id="15" name="Freeform 15"/>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6" name="Freeform 16"/>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875831" y="0"/>
            <a:ext cx="8536338" cy="3580841"/>
          </a:xfrm>
          <a:custGeom>
            <a:avLst/>
            <a:gdLst/>
            <a:ahLst/>
            <a:cxnLst/>
            <a:rect l="l" t="t" r="r" b="b"/>
            <a:pathLst>
              <a:path w="8536338" h="3580841">
                <a:moveTo>
                  <a:pt x="0" y="0"/>
                </a:moveTo>
                <a:lnTo>
                  <a:pt x="8536338" y="0"/>
                </a:lnTo>
                <a:lnTo>
                  <a:pt x="8536338" y="3580841"/>
                </a:lnTo>
                <a:lnTo>
                  <a:pt x="0" y="3580841"/>
                </a:lnTo>
                <a:lnTo>
                  <a:pt x="0" y="0"/>
                </a:lnTo>
                <a:close/>
              </a:path>
            </a:pathLst>
          </a:custGeom>
          <a:blipFill>
            <a:blip r:embed="rId3"/>
            <a:stretch>
              <a:fillRect l="-46651" t="-72929" r="-45373" b="-81385"/>
            </a:stretch>
          </a:blipFill>
        </p:spPr>
        <p:txBody>
          <a:bodyPr/>
          <a:lstStyle/>
          <a:p>
            <a:endParaRPr lang="en-US"/>
          </a:p>
        </p:txBody>
      </p:sp>
      <p:sp>
        <p:nvSpPr>
          <p:cNvPr id="3" name="Freeform 3"/>
          <p:cNvSpPr/>
          <p:nvPr/>
        </p:nvSpPr>
        <p:spPr>
          <a:xfrm>
            <a:off x="7842334" y="2837539"/>
            <a:ext cx="2603332" cy="1835349"/>
          </a:xfrm>
          <a:custGeom>
            <a:avLst/>
            <a:gdLst/>
            <a:ahLst/>
            <a:cxnLst/>
            <a:rect l="l" t="t" r="r" b="b"/>
            <a:pathLst>
              <a:path w="2603332" h="1835349">
                <a:moveTo>
                  <a:pt x="0" y="0"/>
                </a:moveTo>
                <a:lnTo>
                  <a:pt x="2603332" y="0"/>
                </a:lnTo>
                <a:lnTo>
                  <a:pt x="2603332" y="1835349"/>
                </a:lnTo>
                <a:lnTo>
                  <a:pt x="0" y="18353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3655918" y="6021089"/>
            <a:ext cx="9896796" cy="2215991"/>
          </a:xfrm>
          <a:prstGeom prst="rect">
            <a:avLst/>
          </a:prstGeom>
        </p:spPr>
        <p:txBody>
          <a:bodyPr wrap="square" lIns="0" tIns="0" rIns="0" bIns="0" rtlCol="0" anchor="t">
            <a:spAutoFit/>
          </a:bodyPr>
          <a:lstStyle/>
          <a:p>
            <a:r>
              <a:rPr lang="en-US" dirty="0"/>
              <a:t>For reference to the data and project, please visit: </a:t>
            </a:r>
          </a:p>
          <a:p>
            <a:r>
              <a:rPr lang="en-US" dirty="0">
                <a:hlinkClick r:id="rId6"/>
              </a:rPr>
              <a:t>GitHub - torih1541/Case-Study-1-DDS: Craft Beer and Brewery Analysis for Budweiser</a:t>
            </a:r>
            <a:endParaRPr lang="en-US" dirty="0"/>
          </a:p>
          <a:p>
            <a:r>
              <a:rPr lang="en-US" b="1" dirty="0"/>
              <a:t>Footnotes</a:t>
            </a:r>
          </a:p>
          <a:p>
            <a:pPr marL="228600" indent="-228600">
              <a:buFont typeface=""/>
              <a:buAutoNum type="arabicPeriod"/>
            </a:pPr>
            <a:r>
              <a:rPr lang="en-US" u="sng" dirty="0">
                <a:hlinkClick r:id="rId7"/>
              </a:rPr>
              <a:t>https://www.brewersassociation.org/statistics-and-data/national-beer-stats/</a:t>
            </a:r>
            <a:r>
              <a:rPr lang="en-US" dirty="0"/>
              <a:t> </a:t>
            </a:r>
            <a:endParaRPr lang="en-US" dirty="0">
              <a:hlinkClick r:id="rId8"/>
            </a:endParaRPr>
          </a:p>
          <a:p>
            <a:pPr marL="228600" indent="-228600">
              <a:buFont typeface=""/>
              <a:buAutoNum type="arabicPeriod"/>
            </a:pPr>
            <a:r>
              <a:rPr lang="en-US" u="sng" dirty="0">
                <a:hlinkClick r:id="rId9"/>
              </a:rPr>
              <a:t>https://www.statista.com/topics/1654/beer-industry-in-the-united-states/</a:t>
            </a:r>
            <a:r>
              <a:rPr lang="en-US" dirty="0"/>
              <a:t> </a:t>
            </a:r>
            <a:endParaRPr lang="en-US" dirty="0">
              <a:hlinkClick r:id="rId10"/>
            </a:endParaRPr>
          </a:p>
          <a:p>
            <a:pPr marL="228600" indent="-228600">
              <a:buFont typeface=""/>
              <a:buAutoNum type="arabicPeriod"/>
            </a:pPr>
            <a:r>
              <a:rPr lang="en-US" u="sng" dirty="0">
                <a:hlinkClick r:id="rId11"/>
              </a:rPr>
              <a:t>https://www.theiwsr.com/key-trends-for-the-us-beer-market-in-2023/</a:t>
            </a:r>
            <a:r>
              <a:rPr lang="en-US" dirty="0"/>
              <a:t> </a:t>
            </a:r>
            <a:endParaRPr lang="en-US" dirty="0">
              <a:hlinkClick r:id="rId12"/>
            </a:endParaRPr>
          </a:p>
          <a:p>
            <a:pPr marL="228600" indent="-228600">
              <a:buFont typeface=""/>
              <a:buAutoNum type="arabicPeriod"/>
            </a:pPr>
            <a:r>
              <a:rPr lang="en-US" u="sng" dirty="0">
                <a:hlinkClick r:id="rId13"/>
              </a:rPr>
              <a:t>https://www.statista.com/outlook/cmo/alcoholic-drinks/beer/united-states</a:t>
            </a:r>
            <a:r>
              <a:rPr lang="en-US" dirty="0"/>
              <a:t> </a:t>
            </a:r>
            <a:endParaRPr lang="en-US" dirty="0">
              <a:hlinkClick r:id="rId14"/>
            </a:endParaRPr>
          </a:p>
          <a:p>
            <a:pPr marL="228600" indent="-228600">
              <a:buFont typeface=""/>
              <a:buAutoNum type="arabicPeriod"/>
            </a:pPr>
            <a:r>
              <a:rPr lang="en-US" u="sng" dirty="0">
                <a:hlinkClick r:id="rId15"/>
              </a:rPr>
              <a:t>https://www.mordorintelligence.com/industry-reports/north-america-beer-market</a:t>
            </a:r>
            <a:r>
              <a:rPr lang="en-US" dirty="0"/>
              <a:t> </a:t>
            </a:r>
            <a:endParaRPr lang="en-US" dirty="0">
              <a:hlinkClick r:id="rId16"/>
            </a:endParaRPr>
          </a:p>
        </p:txBody>
      </p:sp>
      <p:grpSp>
        <p:nvGrpSpPr>
          <p:cNvPr id="5" name="Group 5"/>
          <p:cNvGrpSpPr/>
          <p:nvPr/>
        </p:nvGrpSpPr>
        <p:grpSpPr>
          <a:xfrm>
            <a:off x="13232373" y="5307208"/>
            <a:ext cx="5055627" cy="4979792"/>
            <a:chOff x="0" y="0"/>
            <a:chExt cx="6740836" cy="6639723"/>
          </a:xfrm>
        </p:grpSpPr>
        <p:sp>
          <p:nvSpPr>
            <p:cNvPr id="6" name="Freeform 6"/>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sp>
          <p:nvSpPr>
            <p:cNvPr id="7" name="Freeform 7"/>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US"/>
            </a:p>
          </p:txBody>
        </p:sp>
      </p:grpSp>
      <p:grpSp>
        <p:nvGrpSpPr>
          <p:cNvPr id="8" name="Group 8"/>
          <p:cNvGrpSpPr/>
          <p:nvPr/>
        </p:nvGrpSpPr>
        <p:grpSpPr>
          <a:xfrm rot="-10800000">
            <a:off x="24659" y="0"/>
            <a:ext cx="5055627" cy="4979792"/>
            <a:chOff x="0" y="0"/>
            <a:chExt cx="6740836" cy="6639723"/>
          </a:xfrm>
        </p:grpSpPr>
        <p:sp>
          <p:nvSpPr>
            <p:cNvPr id="9" name="Freeform 9"/>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sp>
          <p:nvSpPr>
            <p:cNvPr id="10" name="Freeform 10"/>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US"/>
            </a:p>
          </p:txBody>
        </p:sp>
      </p:grpSp>
      <p:grpSp>
        <p:nvGrpSpPr>
          <p:cNvPr id="11" name="Group 11"/>
          <p:cNvGrpSpPr/>
          <p:nvPr/>
        </p:nvGrpSpPr>
        <p:grpSpPr>
          <a:xfrm rot="-5400000">
            <a:off x="13232373" y="37917"/>
            <a:ext cx="5055627" cy="4979792"/>
            <a:chOff x="0" y="0"/>
            <a:chExt cx="6740836" cy="6639723"/>
          </a:xfrm>
        </p:grpSpPr>
        <p:sp>
          <p:nvSpPr>
            <p:cNvPr id="12" name="Freeform 12"/>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sp>
          <p:nvSpPr>
            <p:cNvPr id="13" name="Freeform 13"/>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US"/>
            </a:p>
          </p:txBody>
        </p:sp>
      </p:grpSp>
      <p:grpSp>
        <p:nvGrpSpPr>
          <p:cNvPr id="14" name="Group 14"/>
          <p:cNvGrpSpPr/>
          <p:nvPr/>
        </p:nvGrpSpPr>
        <p:grpSpPr>
          <a:xfrm rot="5400000">
            <a:off x="-37917" y="5345125"/>
            <a:ext cx="5055627" cy="4979792"/>
            <a:chOff x="0" y="0"/>
            <a:chExt cx="6740836" cy="6639723"/>
          </a:xfrm>
        </p:grpSpPr>
        <p:sp>
          <p:nvSpPr>
            <p:cNvPr id="15" name="Freeform 15"/>
            <p:cNvSpPr/>
            <p:nvPr/>
          </p:nvSpPr>
          <p:spPr>
            <a:xfrm rot="-10800000">
              <a:off x="0" y="0"/>
              <a:ext cx="6740836" cy="6639723"/>
            </a:xfrm>
            <a:custGeom>
              <a:avLst/>
              <a:gdLst/>
              <a:ahLst/>
              <a:cxnLst/>
              <a:rect l="l" t="t" r="r" b="b"/>
              <a:pathLst>
                <a:path w="6740836" h="6639723">
                  <a:moveTo>
                    <a:pt x="0" y="0"/>
                  </a:moveTo>
                  <a:lnTo>
                    <a:pt x="6740836" y="0"/>
                  </a:lnTo>
                  <a:lnTo>
                    <a:pt x="6740836" y="6639723"/>
                  </a:lnTo>
                  <a:lnTo>
                    <a:pt x="0" y="6639723"/>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sp>
          <p:nvSpPr>
            <p:cNvPr id="16" name="Freeform 16"/>
            <p:cNvSpPr/>
            <p:nvPr/>
          </p:nvSpPr>
          <p:spPr>
            <a:xfrm rot="-10800000">
              <a:off x="1899158" y="1813618"/>
              <a:ext cx="4752747" cy="4752747"/>
            </a:xfrm>
            <a:custGeom>
              <a:avLst/>
              <a:gdLst/>
              <a:ahLst/>
              <a:cxnLst/>
              <a:rect l="l" t="t" r="r" b="b"/>
              <a:pathLst>
                <a:path w="4752747" h="4752747">
                  <a:moveTo>
                    <a:pt x="0" y="0"/>
                  </a:moveTo>
                  <a:lnTo>
                    <a:pt x="4752746" y="0"/>
                  </a:lnTo>
                  <a:lnTo>
                    <a:pt x="4752746" y="4752747"/>
                  </a:lnTo>
                  <a:lnTo>
                    <a:pt x="0" y="4752747"/>
                  </a:lnTo>
                  <a:lnTo>
                    <a:pt x="0" y="0"/>
                  </a:lnTo>
                  <a:close/>
                </a:path>
              </a:pathLst>
            </a:custGeom>
            <a:blipFill>
              <a:blip r:embed="rId19">
                <a:extLst>
                  <a:ext uri="{96DAC541-7B7A-43D3-8B79-37D633B846F1}">
                    <asvg:svgBlip xmlns:asvg="http://schemas.microsoft.com/office/drawing/2016/SVG/main" r:embed="rId20"/>
                  </a:ext>
                </a:extLst>
              </a:blip>
              <a:stretch>
                <a:fillRect/>
              </a:stretch>
            </a:blipFill>
          </p:spPr>
          <p:txBody>
            <a:bodyPr/>
            <a:lstStyle/>
            <a:p>
              <a:endParaRPr lang="en-US"/>
            </a:p>
          </p:txBody>
        </p:sp>
      </p:grpSp>
    </p:spTree>
    <p:extLst>
      <p:ext uri="{BB962C8B-B14F-4D97-AF65-F5344CB8AC3E}">
        <p14:creationId xmlns:p14="http://schemas.microsoft.com/office/powerpoint/2010/main" val="978947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098600" y="885825"/>
            <a:ext cx="8665004" cy="1474763"/>
          </a:xfrm>
          <a:prstGeom prst="rect">
            <a:avLst/>
          </a:prstGeom>
        </p:spPr>
        <p:txBody>
          <a:bodyPr lIns="0" tIns="0" rIns="0" bIns="0" rtlCol="0" anchor="t">
            <a:spAutoFit/>
          </a:bodyPr>
          <a:lstStyle/>
          <a:p>
            <a:pPr marL="0" lvl="0" indent="0" algn="ctr">
              <a:lnSpc>
                <a:spcPts val="11482"/>
              </a:lnSpc>
              <a:spcBef>
                <a:spcPct val="0"/>
              </a:spcBef>
            </a:pPr>
            <a:r>
              <a:rPr lang="en-US" sz="9600" dirty="0">
                <a:solidFill>
                  <a:srgbClr val="000000"/>
                </a:solidFill>
              </a:rPr>
              <a:t>Agenda</a:t>
            </a:r>
          </a:p>
        </p:txBody>
      </p:sp>
      <p:sp>
        <p:nvSpPr>
          <p:cNvPr id="3" name="TextBox 3"/>
          <p:cNvSpPr txBox="1"/>
          <p:nvPr/>
        </p:nvSpPr>
        <p:spPr>
          <a:xfrm>
            <a:off x="1028700" y="3012913"/>
            <a:ext cx="14804805" cy="4993034"/>
          </a:xfrm>
          <a:prstGeom prst="rect">
            <a:avLst/>
          </a:prstGeom>
        </p:spPr>
        <p:txBody>
          <a:bodyPr lIns="0" tIns="0" rIns="0" bIns="0" rtlCol="0" anchor="t">
            <a:spAutoFit/>
          </a:bodyPr>
          <a:lstStyle/>
          <a:p>
            <a:pPr marL="751232" lvl="1" indent="-375616">
              <a:lnSpc>
                <a:spcPts val="4871"/>
              </a:lnSpc>
              <a:buFont typeface="Arial"/>
              <a:buChar char="•"/>
            </a:pPr>
            <a:r>
              <a:rPr lang="en-US" sz="3600" dirty="0">
                <a:solidFill>
                  <a:srgbClr val="000000"/>
                </a:solidFill>
              </a:rPr>
              <a:t>Introduction</a:t>
            </a:r>
          </a:p>
          <a:p>
            <a:pPr marL="751232" lvl="1" indent="-375616">
              <a:lnSpc>
                <a:spcPts val="4871"/>
              </a:lnSpc>
              <a:buFont typeface="Arial"/>
              <a:buChar char="•"/>
            </a:pPr>
            <a:r>
              <a:rPr lang="en-US" sz="3600" dirty="0">
                <a:solidFill>
                  <a:srgbClr val="000000"/>
                </a:solidFill>
              </a:rPr>
              <a:t>Distribution of Breweries across the United States</a:t>
            </a:r>
          </a:p>
          <a:p>
            <a:pPr marL="751232" lvl="1" indent="-375616">
              <a:lnSpc>
                <a:spcPts val="4871"/>
              </a:lnSpc>
              <a:buFont typeface="Arial"/>
              <a:buChar char="•"/>
            </a:pPr>
            <a:r>
              <a:rPr lang="en-US" sz="3600" dirty="0">
                <a:solidFill>
                  <a:srgbClr val="000000"/>
                </a:solidFill>
              </a:rPr>
              <a:t>Median ABV and IBU across states</a:t>
            </a:r>
          </a:p>
          <a:p>
            <a:pPr marL="751232" lvl="1" indent="-375616">
              <a:lnSpc>
                <a:spcPts val="4871"/>
              </a:lnSpc>
              <a:buFont typeface="Arial"/>
              <a:buChar char="•"/>
            </a:pPr>
            <a:r>
              <a:rPr lang="en-US" sz="3600" dirty="0">
                <a:solidFill>
                  <a:srgbClr val="000000"/>
                </a:solidFill>
              </a:rPr>
              <a:t>Max ABV and IBU across states</a:t>
            </a:r>
          </a:p>
          <a:p>
            <a:pPr marL="751232" lvl="1" indent="-375616">
              <a:lnSpc>
                <a:spcPts val="4871"/>
              </a:lnSpc>
              <a:buFont typeface="Arial"/>
              <a:buChar char="•"/>
            </a:pPr>
            <a:r>
              <a:rPr lang="en-US" sz="3600" dirty="0">
                <a:solidFill>
                  <a:srgbClr val="000000"/>
                </a:solidFill>
              </a:rPr>
              <a:t>Address Missing Values</a:t>
            </a:r>
          </a:p>
          <a:p>
            <a:pPr marL="751232" lvl="1" indent="-375616">
              <a:lnSpc>
                <a:spcPts val="4871"/>
              </a:lnSpc>
              <a:buFont typeface="Arial"/>
              <a:buChar char="•"/>
            </a:pPr>
            <a:r>
              <a:rPr lang="en-US" sz="3600" dirty="0">
                <a:solidFill>
                  <a:srgbClr val="000000"/>
                </a:solidFill>
              </a:rPr>
              <a:t>Summary statistics</a:t>
            </a:r>
          </a:p>
          <a:p>
            <a:pPr marL="751232" lvl="1" indent="-375616">
              <a:lnSpc>
                <a:spcPts val="4871"/>
              </a:lnSpc>
              <a:buFont typeface="Arial"/>
              <a:buChar char="•"/>
            </a:pPr>
            <a:r>
              <a:rPr lang="en-US" sz="3600" dirty="0">
                <a:solidFill>
                  <a:srgbClr val="000000"/>
                </a:solidFill>
              </a:rPr>
              <a:t>Relationship between IBU and ABV</a:t>
            </a:r>
          </a:p>
          <a:p>
            <a:pPr marL="751232" lvl="1" indent="-375616">
              <a:lnSpc>
                <a:spcPts val="4871"/>
              </a:lnSpc>
              <a:buFont typeface="Arial"/>
              <a:buChar char="•"/>
            </a:pPr>
            <a:r>
              <a:rPr lang="en-US" sz="3600" dirty="0">
                <a:solidFill>
                  <a:srgbClr val="000000"/>
                </a:solidFill>
              </a:rPr>
              <a:t>Beer Market Segmentation</a:t>
            </a:r>
          </a:p>
        </p:txBody>
      </p:sp>
      <p:sp>
        <p:nvSpPr>
          <p:cNvPr id="4" name="Freeform 4"/>
          <p:cNvSpPr/>
          <p:nvPr/>
        </p:nvSpPr>
        <p:spPr>
          <a:xfrm>
            <a:off x="152400" y="1524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sp>
        <p:nvSpPr>
          <p:cNvPr id="5" name="Freeform 5"/>
          <p:cNvSpPr/>
          <p:nvPr/>
        </p:nvSpPr>
        <p:spPr>
          <a:xfrm>
            <a:off x="15500223" y="6172200"/>
            <a:ext cx="2787777" cy="4114800"/>
          </a:xfrm>
          <a:custGeom>
            <a:avLst/>
            <a:gdLst/>
            <a:ahLst/>
            <a:cxnLst/>
            <a:rect l="l" t="t" r="r" b="b"/>
            <a:pathLst>
              <a:path w="2787777" h="4114800">
                <a:moveTo>
                  <a:pt x="0" y="0"/>
                </a:moveTo>
                <a:lnTo>
                  <a:pt x="2787777" y="0"/>
                </a:lnTo>
                <a:lnTo>
                  <a:pt x="278777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6" name="Group 6"/>
          <p:cNvGrpSpPr/>
          <p:nvPr/>
        </p:nvGrpSpPr>
        <p:grpSpPr>
          <a:xfrm rot="-5400000">
            <a:off x="11766855" y="49278"/>
            <a:ext cx="6570423" cy="6471867"/>
            <a:chOff x="0" y="0"/>
            <a:chExt cx="8760565" cy="8629156"/>
          </a:xfrm>
        </p:grpSpPr>
        <p:sp>
          <p:nvSpPr>
            <p:cNvPr id="7" name="Freeform 7"/>
            <p:cNvSpPr/>
            <p:nvPr/>
          </p:nvSpPr>
          <p:spPr>
            <a:xfrm rot="-10800000">
              <a:off x="0" y="0"/>
              <a:ext cx="8760565" cy="8629156"/>
            </a:xfrm>
            <a:custGeom>
              <a:avLst/>
              <a:gdLst/>
              <a:ahLst/>
              <a:cxnLst/>
              <a:rect l="l" t="t" r="r" b="b"/>
              <a:pathLst>
                <a:path w="8760565" h="8629156">
                  <a:moveTo>
                    <a:pt x="0" y="0"/>
                  </a:moveTo>
                  <a:lnTo>
                    <a:pt x="8760565" y="0"/>
                  </a:lnTo>
                  <a:lnTo>
                    <a:pt x="8760565" y="8629156"/>
                  </a:lnTo>
                  <a:lnTo>
                    <a:pt x="0" y="862915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rot="-10800000">
              <a:off x="2468194" y="2357025"/>
              <a:ext cx="6176793" cy="6176793"/>
            </a:xfrm>
            <a:custGeom>
              <a:avLst/>
              <a:gdLst/>
              <a:ahLst/>
              <a:cxnLst/>
              <a:rect l="l" t="t" r="r" b="b"/>
              <a:pathLst>
                <a:path w="6176793" h="6176793">
                  <a:moveTo>
                    <a:pt x="0" y="0"/>
                  </a:moveTo>
                  <a:lnTo>
                    <a:pt x="6176793" y="0"/>
                  </a:lnTo>
                  <a:lnTo>
                    <a:pt x="6176793" y="6176793"/>
                  </a:lnTo>
                  <a:lnTo>
                    <a:pt x="0" y="617679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013144" y="2880771"/>
            <a:ext cx="14261712" cy="3872214"/>
          </a:xfrm>
          <a:prstGeom prst="rect">
            <a:avLst/>
          </a:prstGeom>
        </p:spPr>
        <p:txBody>
          <a:bodyPr lIns="0" tIns="0" rIns="0" bIns="0" rtlCol="0" anchor="t">
            <a:spAutoFit/>
          </a:bodyPr>
          <a:lstStyle/>
          <a:p>
            <a:pPr marL="457200" indent="-457200">
              <a:lnSpc>
                <a:spcPts val="3789"/>
              </a:lnSpc>
              <a:buFont typeface="Arial"/>
              <a:buChar char="•"/>
            </a:pPr>
            <a:r>
              <a:rPr lang="en-US" sz="3200" dirty="0">
                <a:solidFill>
                  <a:srgbClr val="000000"/>
                </a:solidFill>
              </a:rPr>
              <a:t>Our two data sets: </a:t>
            </a:r>
          </a:p>
          <a:p>
            <a:pPr marL="914400" lvl="1" indent="-457200">
              <a:lnSpc>
                <a:spcPts val="3789"/>
              </a:lnSpc>
              <a:buFont typeface="Arial"/>
              <a:buChar char="•"/>
            </a:pPr>
            <a:r>
              <a:rPr lang="en-US" sz="3200" dirty="0">
                <a:solidFill>
                  <a:srgbClr val="000000"/>
                </a:solidFill>
                <a:cs typeface="Calibri"/>
              </a:rPr>
              <a:t>Beer: </a:t>
            </a:r>
            <a:r>
              <a:rPr lang="en-US" sz="3200" dirty="0">
                <a:cs typeface="Calibri"/>
              </a:rPr>
              <a:t> </a:t>
            </a:r>
            <a:r>
              <a:rPr lang="en-US" sz="3200" dirty="0">
                <a:solidFill>
                  <a:srgbClr val="000000"/>
                </a:solidFill>
              </a:rPr>
              <a:t>2,410 U.S. craft beers, </a:t>
            </a:r>
          </a:p>
          <a:p>
            <a:pPr marL="1371600" lvl="2" indent="-457200">
              <a:lnSpc>
                <a:spcPts val="3789"/>
              </a:lnSpc>
              <a:buFont typeface="Arial"/>
              <a:buChar char="•"/>
            </a:pPr>
            <a:r>
              <a:rPr lang="en-US" sz="3200" dirty="0">
                <a:solidFill>
                  <a:srgbClr val="000000"/>
                </a:solidFill>
              </a:rPr>
              <a:t>alcohol by volume (ABV)</a:t>
            </a:r>
          </a:p>
          <a:p>
            <a:pPr marL="1371600" lvl="2" indent="-457200">
              <a:lnSpc>
                <a:spcPts val="3789"/>
              </a:lnSpc>
              <a:buFont typeface="Arial"/>
              <a:buChar char="•"/>
            </a:pPr>
            <a:r>
              <a:rPr lang="en-US" sz="3200" dirty="0">
                <a:solidFill>
                  <a:srgbClr val="000000"/>
                </a:solidFill>
              </a:rPr>
              <a:t>International Bitterness Units (IBUs), </a:t>
            </a:r>
          </a:p>
          <a:p>
            <a:pPr marL="1371600" lvl="2" indent="-457200">
              <a:lnSpc>
                <a:spcPts val="3789"/>
              </a:lnSpc>
              <a:buFont typeface="Arial"/>
              <a:buChar char="•"/>
            </a:pPr>
            <a:r>
              <a:rPr lang="en-US" sz="3200" dirty="0">
                <a:solidFill>
                  <a:srgbClr val="000000"/>
                </a:solidFill>
              </a:rPr>
              <a:t>Beer style</a:t>
            </a:r>
          </a:p>
          <a:p>
            <a:pPr marL="914400" lvl="1" indent="-457200">
              <a:lnSpc>
                <a:spcPts val="3789"/>
              </a:lnSpc>
              <a:buFont typeface="Arial"/>
              <a:buChar char="•"/>
            </a:pPr>
            <a:r>
              <a:rPr lang="en-US" sz="3200" dirty="0">
                <a:solidFill>
                  <a:srgbClr val="000000"/>
                </a:solidFill>
              </a:rPr>
              <a:t>Breweries: 558 U.S. breweries, </a:t>
            </a:r>
          </a:p>
          <a:p>
            <a:pPr marL="1371600" lvl="2" indent="-457200">
              <a:lnSpc>
                <a:spcPts val="3789"/>
              </a:lnSpc>
              <a:buFont typeface="Arial"/>
              <a:buChar char="•"/>
            </a:pPr>
            <a:r>
              <a:rPr lang="en-US" sz="3200" dirty="0">
                <a:solidFill>
                  <a:srgbClr val="000000"/>
                </a:solidFill>
              </a:rPr>
              <a:t>location and size</a:t>
            </a:r>
          </a:p>
          <a:p>
            <a:pPr marL="914400" lvl="1" indent="-457200">
              <a:lnSpc>
                <a:spcPts val="3789"/>
              </a:lnSpc>
              <a:buFont typeface="Arial"/>
              <a:buChar char="•"/>
            </a:pPr>
            <a:r>
              <a:rPr lang="en-US" sz="3200" dirty="0">
                <a:solidFill>
                  <a:srgbClr val="000000"/>
                </a:solidFill>
                <a:ea typeface="Helvetica World"/>
                <a:cs typeface="Helvetica World"/>
              </a:rPr>
              <a:t>Goal in Analyzing and Cross Referencing these data sets</a:t>
            </a:r>
          </a:p>
        </p:txBody>
      </p:sp>
      <p:sp>
        <p:nvSpPr>
          <p:cNvPr id="3" name="Freeform 3"/>
          <p:cNvSpPr/>
          <p:nvPr/>
        </p:nvSpPr>
        <p:spPr>
          <a:xfrm>
            <a:off x="152400" y="1524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grpSp>
        <p:nvGrpSpPr>
          <p:cNvPr id="4" name="Group 4"/>
          <p:cNvGrpSpPr/>
          <p:nvPr/>
        </p:nvGrpSpPr>
        <p:grpSpPr>
          <a:xfrm>
            <a:off x="13063852" y="5143500"/>
            <a:ext cx="5376548" cy="5295900"/>
            <a:chOff x="0" y="0"/>
            <a:chExt cx="7168731" cy="7061200"/>
          </a:xfrm>
        </p:grpSpPr>
        <p:sp>
          <p:nvSpPr>
            <p:cNvPr id="5" name="Freeform 5"/>
            <p:cNvSpPr/>
            <p:nvPr/>
          </p:nvSpPr>
          <p:spPr>
            <a:xfrm rot="-10800000">
              <a:off x="0" y="0"/>
              <a:ext cx="7168731" cy="7061200"/>
            </a:xfrm>
            <a:custGeom>
              <a:avLst/>
              <a:gdLst/>
              <a:ahLst/>
              <a:cxnLst/>
              <a:rect l="l" t="t" r="r" b="b"/>
              <a:pathLst>
                <a:path w="7168731" h="7061200">
                  <a:moveTo>
                    <a:pt x="0" y="0"/>
                  </a:moveTo>
                  <a:lnTo>
                    <a:pt x="7168731" y="0"/>
                  </a:lnTo>
                  <a:lnTo>
                    <a:pt x="7168731" y="7061200"/>
                  </a:lnTo>
                  <a:lnTo>
                    <a:pt x="0" y="70612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rot="-10800000">
              <a:off x="2019712" y="1928743"/>
              <a:ext cx="5054442" cy="5054442"/>
            </a:xfrm>
            <a:custGeom>
              <a:avLst/>
              <a:gdLst/>
              <a:ahLst/>
              <a:cxnLst/>
              <a:rect l="l" t="t" r="r" b="b"/>
              <a:pathLst>
                <a:path w="5054442" h="5054442">
                  <a:moveTo>
                    <a:pt x="0" y="0"/>
                  </a:moveTo>
                  <a:lnTo>
                    <a:pt x="5054443" y="0"/>
                  </a:lnTo>
                  <a:lnTo>
                    <a:pt x="5054443" y="5054442"/>
                  </a:lnTo>
                  <a:lnTo>
                    <a:pt x="0" y="50544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sp>
        <p:nvSpPr>
          <p:cNvPr id="7" name="Freeform 7"/>
          <p:cNvSpPr/>
          <p:nvPr/>
        </p:nvSpPr>
        <p:spPr>
          <a:xfrm>
            <a:off x="4647969" y="555287"/>
            <a:ext cx="1283937" cy="1669421"/>
          </a:xfrm>
          <a:custGeom>
            <a:avLst/>
            <a:gdLst/>
            <a:ahLst/>
            <a:cxnLst/>
            <a:rect l="l" t="t" r="r" b="b"/>
            <a:pathLst>
              <a:path w="1283937" h="1669421">
                <a:moveTo>
                  <a:pt x="0" y="0"/>
                </a:moveTo>
                <a:lnTo>
                  <a:pt x="1283937" y="0"/>
                </a:lnTo>
                <a:lnTo>
                  <a:pt x="1283937" y="1669421"/>
                </a:lnTo>
                <a:lnTo>
                  <a:pt x="0" y="166942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TextBox 8"/>
          <p:cNvSpPr txBox="1"/>
          <p:nvPr/>
        </p:nvSpPr>
        <p:spPr>
          <a:xfrm>
            <a:off x="5931905" y="885825"/>
            <a:ext cx="5872167" cy="1403974"/>
          </a:xfrm>
          <a:prstGeom prst="rect">
            <a:avLst/>
          </a:prstGeom>
        </p:spPr>
        <p:txBody>
          <a:bodyPr wrap="square" lIns="0" tIns="0" rIns="0" bIns="0" rtlCol="0" anchor="t">
            <a:spAutoFit/>
          </a:bodyPr>
          <a:lstStyle/>
          <a:p>
            <a:pPr marL="0" lvl="0" indent="0" algn="ctr">
              <a:lnSpc>
                <a:spcPts val="11482"/>
              </a:lnSpc>
              <a:spcBef>
                <a:spcPct val="0"/>
              </a:spcBef>
            </a:pPr>
            <a:r>
              <a:rPr lang="en-US" sz="8800" dirty="0">
                <a:solidFill>
                  <a:srgbClr val="000000"/>
                </a:solidFill>
              </a:rPr>
              <a:t>Introduction</a:t>
            </a:r>
          </a:p>
        </p:txBody>
      </p:sp>
      <p:sp>
        <p:nvSpPr>
          <p:cNvPr id="9" name="Freeform 9"/>
          <p:cNvSpPr/>
          <p:nvPr/>
        </p:nvSpPr>
        <p:spPr>
          <a:xfrm>
            <a:off x="12000894" y="555286"/>
            <a:ext cx="1283937" cy="1669421"/>
          </a:xfrm>
          <a:custGeom>
            <a:avLst/>
            <a:gdLst/>
            <a:ahLst/>
            <a:cxnLst/>
            <a:rect l="l" t="t" r="r" b="b"/>
            <a:pathLst>
              <a:path w="1283937" h="1669421">
                <a:moveTo>
                  <a:pt x="0" y="0"/>
                </a:moveTo>
                <a:lnTo>
                  <a:pt x="1283937" y="0"/>
                </a:lnTo>
                <a:lnTo>
                  <a:pt x="1283937" y="1669421"/>
                </a:lnTo>
                <a:lnTo>
                  <a:pt x="0" y="166942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p:cNvSpPr txBox="1"/>
          <p:nvPr/>
        </p:nvSpPr>
        <p:spPr>
          <a:xfrm>
            <a:off x="946404" y="961234"/>
            <a:ext cx="5129784" cy="8374722"/>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8100" kern="1200" dirty="0">
                <a:solidFill>
                  <a:schemeClr val="tx1"/>
                </a:solidFill>
                <a:latin typeface="+mj-lt"/>
                <a:ea typeface="+mj-ea"/>
                <a:cs typeface="+mj-cs"/>
              </a:rPr>
              <a:t>How many breweries are present in each state?</a:t>
            </a:r>
          </a:p>
        </p:txBody>
      </p:sp>
      <p:sp>
        <p:nvSpPr>
          <p:cNvPr id="20"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00800" y="946404"/>
            <a:ext cx="27432" cy="8385571"/>
          </a:xfrm>
          <a:custGeom>
            <a:avLst/>
            <a:gdLst>
              <a:gd name="connsiteX0" fmla="*/ 0 w 27432"/>
              <a:gd name="connsiteY0" fmla="*/ 0 h 8385571"/>
              <a:gd name="connsiteX1" fmla="*/ 27432 w 27432"/>
              <a:gd name="connsiteY1" fmla="*/ 0 h 8385571"/>
              <a:gd name="connsiteX2" fmla="*/ 27432 w 27432"/>
              <a:gd name="connsiteY2" fmla="*/ 782653 h 8385571"/>
              <a:gd name="connsiteX3" fmla="*/ 27432 w 27432"/>
              <a:gd name="connsiteY3" fmla="*/ 1313739 h 8385571"/>
              <a:gd name="connsiteX4" fmla="*/ 27432 w 27432"/>
              <a:gd name="connsiteY4" fmla="*/ 2012537 h 8385571"/>
              <a:gd name="connsiteX5" fmla="*/ 27432 w 27432"/>
              <a:gd name="connsiteY5" fmla="*/ 2459767 h 8385571"/>
              <a:gd name="connsiteX6" fmla="*/ 27432 w 27432"/>
              <a:gd name="connsiteY6" fmla="*/ 3074709 h 8385571"/>
              <a:gd name="connsiteX7" fmla="*/ 27432 w 27432"/>
              <a:gd name="connsiteY7" fmla="*/ 3605796 h 8385571"/>
              <a:gd name="connsiteX8" fmla="*/ 27432 w 27432"/>
              <a:gd name="connsiteY8" fmla="*/ 4220737 h 8385571"/>
              <a:gd name="connsiteX9" fmla="*/ 27432 w 27432"/>
              <a:gd name="connsiteY9" fmla="*/ 4751824 h 8385571"/>
              <a:gd name="connsiteX10" fmla="*/ 27432 w 27432"/>
              <a:gd name="connsiteY10" fmla="*/ 5199054 h 8385571"/>
              <a:gd name="connsiteX11" fmla="*/ 27432 w 27432"/>
              <a:gd name="connsiteY11" fmla="*/ 5981707 h 8385571"/>
              <a:gd name="connsiteX12" fmla="*/ 27432 w 27432"/>
              <a:gd name="connsiteY12" fmla="*/ 6596649 h 8385571"/>
              <a:gd name="connsiteX13" fmla="*/ 27432 w 27432"/>
              <a:gd name="connsiteY13" fmla="*/ 7379302 h 8385571"/>
              <a:gd name="connsiteX14" fmla="*/ 27432 w 27432"/>
              <a:gd name="connsiteY14" fmla="*/ 8385571 h 8385571"/>
              <a:gd name="connsiteX15" fmla="*/ 0 w 27432"/>
              <a:gd name="connsiteY15" fmla="*/ 8385571 h 8385571"/>
              <a:gd name="connsiteX16" fmla="*/ 0 w 27432"/>
              <a:gd name="connsiteY16" fmla="*/ 7686773 h 8385571"/>
              <a:gd name="connsiteX17" fmla="*/ 0 w 27432"/>
              <a:gd name="connsiteY17" fmla="*/ 7155687 h 8385571"/>
              <a:gd name="connsiteX18" fmla="*/ 0 w 27432"/>
              <a:gd name="connsiteY18" fmla="*/ 6373034 h 8385571"/>
              <a:gd name="connsiteX19" fmla="*/ 0 w 27432"/>
              <a:gd name="connsiteY19" fmla="*/ 5841948 h 8385571"/>
              <a:gd name="connsiteX20" fmla="*/ 0 w 27432"/>
              <a:gd name="connsiteY20" fmla="*/ 5227006 h 8385571"/>
              <a:gd name="connsiteX21" fmla="*/ 0 w 27432"/>
              <a:gd name="connsiteY21" fmla="*/ 4695920 h 8385571"/>
              <a:gd name="connsiteX22" fmla="*/ 0 w 27432"/>
              <a:gd name="connsiteY22" fmla="*/ 3913266 h 8385571"/>
              <a:gd name="connsiteX23" fmla="*/ 0 w 27432"/>
              <a:gd name="connsiteY23" fmla="*/ 3214469 h 8385571"/>
              <a:gd name="connsiteX24" fmla="*/ 0 w 27432"/>
              <a:gd name="connsiteY24" fmla="*/ 2599527 h 8385571"/>
              <a:gd name="connsiteX25" fmla="*/ 0 w 27432"/>
              <a:gd name="connsiteY25" fmla="*/ 1816874 h 8385571"/>
              <a:gd name="connsiteX26" fmla="*/ 0 w 27432"/>
              <a:gd name="connsiteY26" fmla="*/ 1285788 h 8385571"/>
              <a:gd name="connsiteX27" fmla="*/ 0 w 27432"/>
              <a:gd name="connsiteY27" fmla="*/ 0 h 8385571"/>
              <a:gd name="connsiteX0" fmla="*/ 0 w 27432"/>
              <a:gd name="connsiteY0" fmla="*/ 0 h 8385571"/>
              <a:gd name="connsiteX1" fmla="*/ 27432 w 27432"/>
              <a:gd name="connsiteY1" fmla="*/ 0 h 8385571"/>
              <a:gd name="connsiteX2" fmla="*/ 27432 w 27432"/>
              <a:gd name="connsiteY2" fmla="*/ 698798 h 8385571"/>
              <a:gd name="connsiteX3" fmla="*/ 27432 w 27432"/>
              <a:gd name="connsiteY3" fmla="*/ 1397595 h 8385571"/>
              <a:gd name="connsiteX4" fmla="*/ 27432 w 27432"/>
              <a:gd name="connsiteY4" fmla="*/ 2180248 h 8385571"/>
              <a:gd name="connsiteX5" fmla="*/ 27432 w 27432"/>
              <a:gd name="connsiteY5" fmla="*/ 2711335 h 8385571"/>
              <a:gd name="connsiteX6" fmla="*/ 27432 w 27432"/>
              <a:gd name="connsiteY6" fmla="*/ 3493988 h 8385571"/>
              <a:gd name="connsiteX7" fmla="*/ 27432 w 27432"/>
              <a:gd name="connsiteY7" fmla="*/ 4360497 h 8385571"/>
              <a:gd name="connsiteX8" fmla="*/ 27432 w 27432"/>
              <a:gd name="connsiteY8" fmla="*/ 5059295 h 8385571"/>
              <a:gd name="connsiteX9" fmla="*/ 27432 w 27432"/>
              <a:gd name="connsiteY9" fmla="*/ 5758092 h 8385571"/>
              <a:gd name="connsiteX10" fmla="*/ 27432 w 27432"/>
              <a:gd name="connsiteY10" fmla="*/ 6373034 h 8385571"/>
              <a:gd name="connsiteX11" fmla="*/ 27432 w 27432"/>
              <a:gd name="connsiteY11" fmla="*/ 6987976 h 8385571"/>
              <a:gd name="connsiteX12" fmla="*/ 27432 w 27432"/>
              <a:gd name="connsiteY12" fmla="*/ 7770629 h 8385571"/>
              <a:gd name="connsiteX13" fmla="*/ 27432 w 27432"/>
              <a:gd name="connsiteY13" fmla="*/ 8385571 h 8385571"/>
              <a:gd name="connsiteX14" fmla="*/ 0 w 27432"/>
              <a:gd name="connsiteY14" fmla="*/ 8385571 h 8385571"/>
              <a:gd name="connsiteX15" fmla="*/ 0 w 27432"/>
              <a:gd name="connsiteY15" fmla="*/ 7602918 h 8385571"/>
              <a:gd name="connsiteX16" fmla="*/ 0 w 27432"/>
              <a:gd name="connsiteY16" fmla="*/ 6987976 h 8385571"/>
              <a:gd name="connsiteX17" fmla="*/ 0 w 27432"/>
              <a:gd name="connsiteY17" fmla="*/ 6373034 h 8385571"/>
              <a:gd name="connsiteX18" fmla="*/ 0 w 27432"/>
              <a:gd name="connsiteY18" fmla="*/ 5758092 h 8385571"/>
              <a:gd name="connsiteX19" fmla="*/ 0 w 27432"/>
              <a:gd name="connsiteY19" fmla="*/ 5310862 h 8385571"/>
              <a:gd name="connsiteX20" fmla="*/ 0 w 27432"/>
              <a:gd name="connsiteY20" fmla="*/ 4444353 h 8385571"/>
              <a:gd name="connsiteX21" fmla="*/ 0 w 27432"/>
              <a:gd name="connsiteY21" fmla="*/ 3577844 h 8385571"/>
              <a:gd name="connsiteX22" fmla="*/ 0 w 27432"/>
              <a:gd name="connsiteY22" fmla="*/ 2711335 h 8385571"/>
              <a:gd name="connsiteX23" fmla="*/ 0 w 27432"/>
              <a:gd name="connsiteY23" fmla="*/ 2180248 h 8385571"/>
              <a:gd name="connsiteX24" fmla="*/ 0 w 27432"/>
              <a:gd name="connsiteY24" fmla="*/ 1313739 h 8385571"/>
              <a:gd name="connsiteX25" fmla="*/ 0 w 27432"/>
              <a:gd name="connsiteY25" fmla="*/ 698798 h 8385571"/>
              <a:gd name="connsiteX26" fmla="*/ 0 w 27432"/>
              <a:gd name="connsiteY26" fmla="*/ 0 h 8385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432" h="8385571" fill="none" extrusionOk="0">
                <a:moveTo>
                  <a:pt x="0" y="0"/>
                </a:moveTo>
                <a:cubicBezTo>
                  <a:pt x="7716" y="-895"/>
                  <a:pt x="19287" y="-1438"/>
                  <a:pt x="27432" y="0"/>
                </a:cubicBezTo>
                <a:cubicBezTo>
                  <a:pt x="-17828" y="348069"/>
                  <a:pt x="2238" y="400810"/>
                  <a:pt x="27432" y="782653"/>
                </a:cubicBezTo>
                <a:cubicBezTo>
                  <a:pt x="60803" y="1162799"/>
                  <a:pt x="39328" y="1204429"/>
                  <a:pt x="27432" y="1313739"/>
                </a:cubicBezTo>
                <a:cubicBezTo>
                  <a:pt x="28128" y="1388570"/>
                  <a:pt x="49045" y="1735602"/>
                  <a:pt x="27432" y="2012537"/>
                </a:cubicBezTo>
                <a:cubicBezTo>
                  <a:pt x="-5512" y="2247168"/>
                  <a:pt x="32360" y="2271510"/>
                  <a:pt x="27432" y="2459767"/>
                </a:cubicBezTo>
                <a:cubicBezTo>
                  <a:pt x="-4721" y="2610808"/>
                  <a:pt x="56558" y="2882445"/>
                  <a:pt x="27432" y="3074709"/>
                </a:cubicBezTo>
                <a:cubicBezTo>
                  <a:pt x="35628" y="3280290"/>
                  <a:pt x="34356" y="3434603"/>
                  <a:pt x="27432" y="3605796"/>
                </a:cubicBezTo>
                <a:cubicBezTo>
                  <a:pt x="24847" y="3805586"/>
                  <a:pt x="23940" y="4045281"/>
                  <a:pt x="27432" y="4220737"/>
                </a:cubicBezTo>
                <a:cubicBezTo>
                  <a:pt x="22578" y="4443338"/>
                  <a:pt x="21393" y="4519722"/>
                  <a:pt x="27432" y="4751824"/>
                </a:cubicBezTo>
                <a:cubicBezTo>
                  <a:pt x="39141" y="4987724"/>
                  <a:pt x="41044" y="4996511"/>
                  <a:pt x="27432" y="5199054"/>
                </a:cubicBezTo>
                <a:cubicBezTo>
                  <a:pt x="12341" y="5395350"/>
                  <a:pt x="57675" y="5761927"/>
                  <a:pt x="27432" y="5981707"/>
                </a:cubicBezTo>
                <a:cubicBezTo>
                  <a:pt x="-14780" y="6237248"/>
                  <a:pt x="29235" y="6373115"/>
                  <a:pt x="27432" y="6596649"/>
                </a:cubicBezTo>
                <a:cubicBezTo>
                  <a:pt x="19709" y="6802363"/>
                  <a:pt x="40017" y="7216080"/>
                  <a:pt x="27432" y="7379302"/>
                </a:cubicBezTo>
                <a:cubicBezTo>
                  <a:pt x="36089" y="7547914"/>
                  <a:pt x="43261" y="8085746"/>
                  <a:pt x="27432" y="8385571"/>
                </a:cubicBezTo>
                <a:cubicBezTo>
                  <a:pt x="15830" y="8383923"/>
                  <a:pt x="7215" y="8385869"/>
                  <a:pt x="0" y="8385571"/>
                </a:cubicBezTo>
                <a:cubicBezTo>
                  <a:pt x="-3878" y="8192616"/>
                  <a:pt x="-38742" y="7836996"/>
                  <a:pt x="0" y="7686773"/>
                </a:cubicBezTo>
                <a:cubicBezTo>
                  <a:pt x="6890" y="7529932"/>
                  <a:pt x="1682" y="7267645"/>
                  <a:pt x="0" y="7155687"/>
                </a:cubicBezTo>
                <a:cubicBezTo>
                  <a:pt x="-64096" y="7031864"/>
                  <a:pt x="73295" y="6633091"/>
                  <a:pt x="0" y="6373034"/>
                </a:cubicBezTo>
                <a:cubicBezTo>
                  <a:pt x="-47205" y="6106219"/>
                  <a:pt x="12898" y="6076696"/>
                  <a:pt x="0" y="5841948"/>
                </a:cubicBezTo>
                <a:cubicBezTo>
                  <a:pt x="-36210" y="5630496"/>
                  <a:pt x="-25463" y="5388784"/>
                  <a:pt x="0" y="5227006"/>
                </a:cubicBezTo>
                <a:cubicBezTo>
                  <a:pt x="-4649" y="5027263"/>
                  <a:pt x="4826" y="4836966"/>
                  <a:pt x="0" y="4695920"/>
                </a:cubicBezTo>
                <a:cubicBezTo>
                  <a:pt x="-26137" y="4577390"/>
                  <a:pt x="-82580" y="4191226"/>
                  <a:pt x="0" y="3913266"/>
                </a:cubicBezTo>
                <a:cubicBezTo>
                  <a:pt x="16315" y="3634889"/>
                  <a:pt x="-39360" y="3503095"/>
                  <a:pt x="0" y="3214469"/>
                </a:cubicBezTo>
                <a:cubicBezTo>
                  <a:pt x="24330" y="2908091"/>
                  <a:pt x="20437" y="2888381"/>
                  <a:pt x="0" y="2599527"/>
                </a:cubicBezTo>
                <a:cubicBezTo>
                  <a:pt x="-46439" y="2325029"/>
                  <a:pt x="-27497" y="2178566"/>
                  <a:pt x="0" y="1816874"/>
                </a:cubicBezTo>
                <a:cubicBezTo>
                  <a:pt x="22400" y="1455534"/>
                  <a:pt x="14058" y="1441401"/>
                  <a:pt x="0" y="1285788"/>
                </a:cubicBezTo>
                <a:cubicBezTo>
                  <a:pt x="6253" y="1089326"/>
                  <a:pt x="47252" y="479096"/>
                  <a:pt x="0" y="0"/>
                </a:cubicBezTo>
                <a:close/>
              </a:path>
              <a:path w="27432" h="8385571" stroke="0" extrusionOk="0">
                <a:moveTo>
                  <a:pt x="0" y="0"/>
                </a:moveTo>
                <a:cubicBezTo>
                  <a:pt x="7083" y="1361"/>
                  <a:pt x="14241" y="-309"/>
                  <a:pt x="27432" y="0"/>
                </a:cubicBezTo>
                <a:cubicBezTo>
                  <a:pt x="1631" y="123947"/>
                  <a:pt x="12503" y="445827"/>
                  <a:pt x="27432" y="698798"/>
                </a:cubicBezTo>
                <a:cubicBezTo>
                  <a:pt x="66561" y="969287"/>
                  <a:pt x="16529" y="1226992"/>
                  <a:pt x="27432" y="1397595"/>
                </a:cubicBezTo>
                <a:cubicBezTo>
                  <a:pt x="60067" y="1549640"/>
                  <a:pt x="25878" y="1835984"/>
                  <a:pt x="27432" y="2180248"/>
                </a:cubicBezTo>
                <a:cubicBezTo>
                  <a:pt x="18981" y="2529347"/>
                  <a:pt x="34451" y="2447303"/>
                  <a:pt x="27432" y="2711335"/>
                </a:cubicBezTo>
                <a:cubicBezTo>
                  <a:pt x="27428" y="2962073"/>
                  <a:pt x="42092" y="3158673"/>
                  <a:pt x="27432" y="3493988"/>
                </a:cubicBezTo>
                <a:cubicBezTo>
                  <a:pt x="-32845" y="3840696"/>
                  <a:pt x="65820" y="4204072"/>
                  <a:pt x="27432" y="4360497"/>
                </a:cubicBezTo>
                <a:cubicBezTo>
                  <a:pt x="6136" y="4503350"/>
                  <a:pt x="-11234" y="4735902"/>
                  <a:pt x="27432" y="5059295"/>
                </a:cubicBezTo>
                <a:cubicBezTo>
                  <a:pt x="30405" y="5382700"/>
                  <a:pt x="10180" y="5530909"/>
                  <a:pt x="27432" y="5758092"/>
                </a:cubicBezTo>
                <a:cubicBezTo>
                  <a:pt x="69020" y="6009683"/>
                  <a:pt x="76358" y="6191725"/>
                  <a:pt x="27432" y="6373034"/>
                </a:cubicBezTo>
                <a:cubicBezTo>
                  <a:pt x="35948" y="6536031"/>
                  <a:pt x="54232" y="6758848"/>
                  <a:pt x="27432" y="6987976"/>
                </a:cubicBezTo>
                <a:cubicBezTo>
                  <a:pt x="36294" y="7176800"/>
                  <a:pt x="51179" y="7544168"/>
                  <a:pt x="27432" y="7770629"/>
                </a:cubicBezTo>
                <a:cubicBezTo>
                  <a:pt x="10717" y="8056096"/>
                  <a:pt x="-21136" y="8214498"/>
                  <a:pt x="27432" y="8385571"/>
                </a:cubicBezTo>
                <a:cubicBezTo>
                  <a:pt x="20948" y="8386290"/>
                  <a:pt x="7096" y="8383852"/>
                  <a:pt x="0" y="8385571"/>
                </a:cubicBezTo>
                <a:cubicBezTo>
                  <a:pt x="-33379" y="8192747"/>
                  <a:pt x="10917" y="7941277"/>
                  <a:pt x="0" y="7602918"/>
                </a:cubicBezTo>
                <a:cubicBezTo>
                  <a:pt x="18665" y="7284993"/>
                  <a:pt x="12769" y="7253182"/>
                  <a:pt x="0" y="6987976"/>
                </a:cubicBezTo>
                <a:cubicBezTo>
                  <a:pt x="-8308" y="6717391"/>
                  <a:pt x="3146" y="6638116"/>
                  <a:pt x="0" y="6373034"/>
                </a:cubicBezTo>
                <a:cubicBezTo>
                  <a:pt x="-3060" y="6095548"/>
                  <a:pt x="-35521" y="6053792"/>
                  <a:pt x="0" y="5758092"/>
                </a:cubicBezTo>
                <a:cubicBezTo>
                  <a:pt x="18030" y="5470802"/>
                  <a:pt x="-6453" y="5480709"/>
                  <a:pt x="0" y="5310862"/>
                </a:cubicBezTo>
                <a:cubicBezTo>
                  <a:pt x="-15120" y="5123673"/>
                  <a:pt x="-21074" y="4729197"/>
                  <a:pt x="0" y="4444353"/>
                </a:cubicBezTo>
                <a:cubicBezTo>
                  <a:pt x="-53222" y="4136323"/>
                  <a:pt x="-37575" y="3880282"/>
                  <a:pt x="0" y="3577844"/>
                </a:cubicBezTo>
                <a:cubicBezTo>
                  <a:pt x="4043" y="3317408"/>
                  <a:pt x="-32045" y="3065239"/>
                  <a:pt x="0" y="2711335"/>
                </a:cubicBezTo>
                <a:cubicBezTo>
                  <a:pt x="4021" y="2351216"/>
                  <a:pt x="-886" y="2313443"/>
                  <a:pt x="0" y="2180248"/>
                </a:cubicBezTo>
                <a:cubicBezTo>
                  <a:pt x="-10713" y="2032951"/>
                  <a:pt x="11738" y="1624973"/>
                  <a:pt x="0" y="1313739"/>
                </a:cubicBezTo>
                <a:cubicBezTo>
                  <a:pt x="-5866" y="986131"/>
                  <a:pt x="8101" y="915443"/>
                  <a:pt x="0" y="698798"/>
                </a:cubicBezTo>
                <a:cubicBezTo>
                  <a:pt x="60001" y="474308"/>
                  <a:pt x="-29077" y="220693"/>
                  <a:pt x="0" y="0"/>
                </a:cubicBezTo>
                <a:close/>
              </a:path>
              <a:path w="27432" h="8385571" fill="none" stroke="0" extrusionOk="0">
                <a:moveTo>
                  <a:pt x="0" y="0"/>
                </a:moveTo>
                <a:cubicBezTo>
                  <a:pt x="7190" y="56"/>
                  <a:pt x="18488" y="-244"/>
                  <a:pt x="27432" y="0"/>
                </a:cubicBezTo>
                <a:cubicBezTo>
                  <a:pt x="-5764" y="336675"/>
                  <a:pt x="-1132" y="415975"/>
                  <a:pt x="27432" y="782653"/>
                </a:cubicBezTo>
                <a:cubicBezTo>
                  <a:pt x="54628" y="1156853"/>
                  <a:pt x="27475" y="1207941"/>
                  <a:pt x="27432" y="1313739"/>
                </a:cubicBezTo>
                <a:cubicBezTo>
                  <a:pt x="18081" y="1421346"/>
                  <a:pt x="13794" y="1779654"/>
                  <a:pt x="27432" y="2012537"/>
                </a:cubicBezTo>
                <a:cubicBezTo>
                  <a:pt x="6438" y="2246670"/>
                  <a:pt x="33759" y="2280545"/>
                  <a:pt x="27432" y="2459767"/>
                </a:cubicBezTo>
                <a:cubicBezTo>
                  <a:pt x="38672" y="2622747"/>
                  <a:pt x="19921" y="2846497"/>
                  <a:pt x="27432" y="3074709"/>
                </a:cubicBezTo>
                <a:cubicBezTo>
                  <a:pt x="28439" y="3281383"/>
                  <a:pt x="17764" y="3432144"/>
                  <a:pt x="27432" y="3605796"/>
                </a:cubicBezTo>
                <a:cubicBezTo>
                  <a:pt x="-7081" y="3767497"/>
                  <a:pt x="25511" y="3958053"/>
                  <a:pt x="27432" y="4220737"/>
                </a:cubicBezTo>
                <a:cubicBezTo>
                  <a:pt x="21278" y="4421560"/>
                  <a:pt x="24232" y="4521670"/>
                  <a:pt x="27432" y="4751824"/>
                </a:cubicBezTo>
                <a:cubicBezTo>
                  <a:pt x="37167" y="4987114"/>
                  <a:pt x="44285" y="4995889"/>
                  <a:pt x="27432" y="5199054"/>
                </a:cubicBezTo>
                <a:cubicBezTo>
                  <a:pt x="16561" y="5425069"/>
                  <a:pt x="28777" y="5736336"/>
                  <a:pt x="27432" y="5981707"/>
                </a:cubicBezTo>
                <a:cubicBezTo>
                  <a:pt x="6411" y="6219575"/>
                  <a:pt x="47759" y="6356578"/>
                  <a:pt x="27432" y="6596649"/>
                </a:cubicBezTo>
                <a:cubicBezTo>
                  <a:pt x="38413" y="6813532"/>
                  <a:pt x="44428" y="7193061"/>
                  <a:pt x="27432" y="7379302"/>
                </a:cubicBezTo>
                <a:cubicBezTo>
                  <a:pt x="30186" y="7545275"/>
                  <a:pt x="442" y="8110345"/>
                  <a:pt x="27432" y="8385571"/>
                </a:cubicBezTo>
                <a:cubicBezTo>
                  <a:pt x="14509" y="8385967"/>
                  <a:pt x="9680" y="8385366"/>
                  <a:pt x="0" y="8385571"/>
                </a:cubicBezTo>
                <a:cubicBezTo>
                  <a:pt x="-15604" y="8193027"/>
                  <a:pt x="3739" y="7851735"/>
                  <a:pt x="0" y="7686773"/>
                </a:cubicBezTo>
                <a:cubicBezTo>
                  <a:pt x="9440" y="7517004"/>
                  <a:pt x="29245" y="7270953"/>
                  <a:pt x="0" y="7155687"/>
                </a:cubicBezTo>
                <a:cubicBezTo>
                  <a:pt x="12534" y="7046799"/>
                  <a:pt x="52963" y="6630032"/>
                  <a:pt x="0" y="6373034"/>
                </a:cubicBezTo>
                <a:cubicBezTo>
                  <a:pt x="-39210" y="6106065"/>
                  <a:pt x="11837" y="6071765"/>
                  <a:pt x="0" y="5841948"/>
                </a:cubicBezTo>
                <a:cubicBezTo>
                  <a:pt x="-3572" y="5614054"/>
                  <a:pt x="-27369" y="5380739"/>
                  <a:pt x="0" y="5227006"/>
                </a:cubicBezTo>
                <a:cubicBezTo>
                  <a:pt x="29129" y="5050920"/>
                  <a:pt x="-4061" y="4827268"/>
                  <a:pt x="0" y="4695920"/>
                </a:cubicBezTo>
                <a:cubicBezTo>
                  <a:pt x="-47492" y="4620945"/>
                  <a:pt x="-51791" y="4188997"/>
                  <a:pt x="0" y="3913266"/>
                </a:cubicBezTo>
                <a:cubicBezTo>
                  <a:pt x="35829" y="3615149"/>
                  <a:pt x="-31595" y="3519387"/>
                  <a:pt x="0" y="3214469"/>
                </a:cubicBezTo>
                <a:cubicBezTo>
                  <a:pt x="23453" y="2908747"/>
                  <a:pt x="21045" y="2884522"/>
                  <a:pt x="0" y="2599527"/>
                </a:cubicBezTo>
                <a:cubicBezTo>
                  <a:pt x="3649" y="2294308"/>
                  <a:pt x="-26636" y="2190726"/>
                  <a:pt x="0" y="1816874"/>
                </a:cubicBezTo>
                <a:cubicBezTo>
                  <a:pt x="24215" y="1454359"/>
                  <a:pt x="13011" y="1442522"/>
                  <a:pt x="0" y="1285788"/>
                </a:cubicBezTo>
                <a:cubicBezTo>
                  <a:pt x="-59449" y="1127191"/>
                  <a:pt x="22383" y="42199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custGeom>
                    <a:avLst/>
                    <a:gdLst>
                      <a:gd name="connsiteX0" fmla="*/ 0 w 27432"/>
                      <a:gd name="connsiteY0" fmla="*/ 0 h 8385571"/>
                      <a:gd name="connsiteX1" fmla="*/ 27432 w 27432"/>
                      <a:gd name="connsiteY1" fmla="*/ 0 h 8385571"/>
                      <a:gd name="connsiteX2" fmla="*/ 27432 w 27432"/>
                      <a:gd name="connsiteY2" fmla="*/ 782653 h 8385571"/>
                      <a:gd name="connsiteX3" fmla="*/ 27432 w 27432"/>
                      <a:gd name="connsiteY3" fmla="*/ 1313739 h 8385571"/>
                      <a:gd name="connsiteX4" fmla="*/ 27432 w 27432"/>
                      <a:gd name="connsiteY4" fmla="*/ 2012537 h 8385571"/>
                      <a:gd name="connsiteX5" fmla="*/ 27432 w 27432"/>
                      <a:gd name="connsiteY5" fmla="*/ 2459767 h 8385571"/>
                      <a:gd name="connsiteX6" fmla="*/ 27432 w 27432"/>
                      <a:gd name="connsiteY6" fmla="*/ 3074709 h 8385571"/>
                      <a:gd name="connsiteX7" fmla="*/ 27432 w 27432"/>
                      <a:gd name="connsiteY7" fmla="*/ 3605796 h 8385571"/>
                      <a:gd name="connsiteX8" fmla="*/ 27432 w 27432"/>
                      <a:gd name="connsiteY8" fmla="*/ 4220737 h 8385571"/>
                      <a:gd name="connsiteX9" fmla="*/ 27432 w 27432"/>
                      <a:gd name="connsiteY9" fmla="*/ 4751824 h 8385571"/>
                      <a:gd name="connsiteX10" fmla="*/ 27432 w 27432"/>
                      <a:gd name="connsiteY10" fmla="*/ 5199054 h 8385571"/>
                      <a:gd name="connsiteX11" fmla="*/ 27432 w 27432"/>
                      <a:gd name="connsiteY11" fmla="*/ 5981707 h 8385571"/>
                      <a:gd name="connsiteX12" fmla="*/ 27432 w 27432"/>
                      <a:gd name="connsiteY12" fmla="*/ 6596649 h 8385571"/>
                      <a:gd name="connsiteX13" fmla="*/ 27432 w 27432"/>
                      <a:gd name="connsiteY13" fmla="*/ 7379302 h 8385571"/>
                      <a:gd name="connsiteX14" fmla="*/ 27432 w 27432"/>
                      <a:gd name="connsiteY14" fmla="*/ 8385571 h 8385571"/>
                      <a:gd name="connsiteX15" fmla="*/ 0 w 27432"/>
                      <a:gd name="connsiteY15" fmla="*/ 8385571 h 8385571"/>
                      <a:gd name="connsiteX16" fmla="*/ 0 w 27432"/>
                      <a:gd name="connsiteY16" fmla="*/ 7686773 h 8385571"/>
                      <a:gd name="connsiteX17" fmla="*/ 0 w 27432"/>
                      <a:gd name="connsiteY17" fmla="*/ 7155687 h 8385571"/>
                      <a:gd name="connsiteX18" fmla="*/ 0 w 27432"/>
                      <a:gd name="connsiteY18" fmla="*/ 6373034 h 8385571"/>
                      <a:gd name="connsiteX19" fmla="*/ 0 w 27432"/>
                      <a:gd name="connsiteY19" fmla="*/ 5841948 h 8385571"/>
                      <a:gd name="connsiteX20" fmla="*/ 0 w 27432"/>
                      <a:gd name="connsiteY20" fmla="*/ 5227006 h 8385571"/>
                      <a:gd name="connsiteX21" fmla="*/ 0 w 27432"/>
                      <a:gd name="connsiteY21" fmla="*/ 4695920 h 8385571"/>
                      <a:gd name="connsiteX22" fmla="*/ 0 w 27432"/>
                      <a:gd name="connsiteY22" fmla="*/ 3913266 h 8385571"/>
                      <a:gd name="connsiteX23" fmla="*/ 0 w 27432"/>
                      <a:gd name="connsiteY23" fmla="*/ 3214469 h 8385571"/>
                      <a:gd name="connsiteX24" fmla="*/ 0 w 27432"/>
                      <a:gd name="connsiteY24" fmla="*/ 2599527 h 8385571"/>
                      <a:gd name="connsiteX25" fmla="*/ 0 w 27432"/>
                      <a:gd name="connsiteY25" fmla="*/ 1816874 h 8385571"/>
                      <a:gd name="connsiteX26" fmla="*/ 0 w 27432"/>
                      <a:gd name="connsiteY26" fmla="*/ 1285788 h 8385571"/>
                      <a:gd name="connsiteX27" fmla="*/ 0 w 27432"/>
                      <a:gd name="connsiteY27" fmla="*/ 0 h 8385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7432" h="8385571" fill="none" extrusionOk="0">
                        <a:moveTo>
                          <a:pt x="0" y="0"/>
                        </a:moveTo>
                        <a:cubicBezTo>
                          <a:pt x="6445" y="-74"/>
                          <a:pt x="19313" y="-390"/>
                          <a:pt x="27432" y="0"/>
                        </a:cubicBezTo>
                        <a:cubicBezTo>
                          <a:pt x="-4661" y="346694"/>
                          <a:pt x="-1287" y="402533"/>
                          <a:pt x="27432" y="782653"/>
                        </a:cubicBezTo>
                        <a:cubicBezTo>
                          <a:pt x="56151" y="1162773"/>
                          <a:pt x="32971" y="1199138"/>
                          <a:pt x="27432" y="1313739"/>
                        </a:cubicBezTo>
                        <a:cubicBezTo>
                          <a:pt x="21893" y="1428340"/>
                          <a:pt x="53461" y="1776996"/>
                          <a:pt x="27432" y="2012537"/>
                        </a:cubicBezTo>
                        <a:cubicBezTo>
                          <a:pt x="1403" y="2248078"/>
                          <a:pt x="30613" y="2272850"/>
                          <a:pt x="27432" y="2459767"/>
                        </a:cubicBezTo>
                        <a:cubicBezTo>
                          <a:pt x="24252" y="2646684"/>
                          <a:pt x="22872" y="2864522"/>
                          <a:pt x="27432" y="3074709"/>
                        </a:cubicBezTo>
                        <a:cubicBezTo>
                          <a:pt x="31992" y="3284896"/>
                          <a:pt x="16596" y="3424146"/>
                          <a:pt x="27432" y="3605796"/>
                        </a:cubicBezTo>
                        <a:cubicBezTo>
                          <a:pt x="38268" y="3787446"/>
                          <a:pt x="34178" y="4002777"/>
                          <a:pt x="27432" y="4220737"/>
                        </a:cubicBezTo>
                        <a:cubicBezTo>
                          <a:pt x="20686" y="4438697"/>
                          <a:pt x="16367" y="4516592"/>
                          <a:pt x="27432" y="4751824"/>
                        </a:cubicBezTo>
                        <a:cubicBezTo>
                          <a:pt x="38497" y="4987056"/>
                          <a:pt x="42400" y="4996558"/>
                          <a:pt x="27432" y="5199054"/>
                        </a:cubicBezTo>
                        <a:cubicBezTo>
                          <a:pt x="12465" y="5401550"/>
                          <a:pt x="47882" y="5751705"/>
                          <a:pt x="27432" y="5981707"/>
                        </a:cubicBezTo>
                        <a:cubicBezTo>
                          <a:pt x="6982" y="6211709"/>
                          <a:pt x="40904" y="6351693"/>
                          <a:pt x="27432" y="6596649"/>
                        </a:cubicBezTo>
                        <a:cubicBezTo>
                          <a:pt x="13960" y="6841605"/>
                          <a:pt x="32831" y="7196088"/>
                          <a:pt x="27432" y="7379302"/>
                        </a:cubicBezTo>
                        <a:cubicBezTo>
                          <a:pt x="22033" y="7562516"/>
                          <a:pt x="12703" y="8105417"/>
                          <a:pt x="27432" y="8385571"/>
                        </a:cubicBezTo>
                        <a:cubicBezTo>
                          <a:pt x="15079" y="8384479"/>
                          <a:pt x="8384" y="8384820"/>
                          <a:pt x="0" y="8385571"/>
                        </a:cubicBezTo>
                        <a:cubicBezTo>
                          <a:pt x="-9222" y="8184772"/>
                          <a:pt x="-3801" y="7840755"/>
                          <a:pt x="0" y="7686773"/>
                        </a:cubicBezTo>
                        <a:cubicBezTo>
                          <a:pt x="3801" y="7532791"/>
                          <a:pt x="9771" y="7265683"/>
                          <a:pt x="0" y="7155687"/>
                        </a:cubicBezTo>
                        <a:cubicBezTo>
                          <a:pt x="-9771" y="7045691"/>
                          <a:pt x="37823" y="6639323"/>
                          <a:pt x="0" y="6373034"/>
                        </a:cubicBezTo>
                        <a:cubicBezTo>
                          <a:pt x="-37823" y="6106745"/>
                          <a:pt x="7609" y="6070807"/>
                          <a:pt x="0" y="5841948"/>
                        </a:cubicBezTo>
                        <a:cubicBezTo>
                          <a:pt x="-7609" y="5613089"/>
                          <a:pt x="1785" y="5396348"/>
                          <a:pt x="0" y="5227006"/>
                        </a:cubicBezTo>
                        <a:cubicBezTo>
                          <a:pt x="-1785" y="5057664"/>
                          <a:pt x="17374" y="4822375"/>
                          <a:pt x="0" y="4695920"/>
                        </a:cubicBezTo>
                        <a:cubicBezTo>
                          <a:pt x="-17374" y="4569465"/>
                          <a:pt x="-37614" y="4208520"/>
                          <a:pt x="0" y="3913266"/>
                        </a:cubicBezTo>
                        <a:cubicBezTo>
                          <a:pt x="37614" y="3618012"/>
                          <a:pt x="-28128" y="3519129"/>
                          <a:pt x="0" y="3214469"/>
                        </a:cubicBezTo>
                        <a:cubicBezTo>
                          <a:pt x="28128" y="2909809"/>
                          <a:pt x="20752" y="2887116"/>
                          <a:pt x="0" y="2599527"/>
                        </a:cubicBezTo>
                        <a:cubicBezTo>
                          <a:pt x="-20752" y="2311938"/>
                          <a:pt x="-23269" y="2180831"/>
                          <a:pt x="0" y="1816874"/>
                        </a:cubicBezTo>
                        <a:cubicBezTo>
                          <a:pt x="23269" y="1452917"/>
                          <a:pt x="15218" y="1441230"/>
                          <a:pt x="0" y="1285788"/>
                        </a:cubicBezTo>
                        <a:cubicBezTo>
                          <a:pt x="-15218" y="1130346"/>
                          <a:pt x="36978" y="468039"/>
                          <a:pt x="0" y="0"/>
                        </a:cubicBezTo>
                        <a:close/>
                      </a:path>
                      <a:path w="27432" h="8385571" stroke="0" extrusionOk="0">
                        <a:moveTo>
                          <a:pt x="0" y="0"/>
                        </a:moveTo>
                        <a:cubicBezTo>
                          <a:pt x="6665" y="1306"/>
                          <a:pt x="15136" y="257"/>
                          <a:pt x="27432" y="0"/>
                        </a:cubicBezTo>
                        <a:cubicBezTo>
                          <a:pt x="50285" y="165299"/>
                          <a:pt x="12757" y="427555"/>
                          <a:pt x="27432" y="698798"/>
                        </a:cubicBezTo>
                        <a:cubicBezTo>
                          <a:pt x="42107" y="970041"/>
                          <a:pt x="28824" y="1226199"/>
                          <a:pt x="27432" y="1397595"/>
                        </a:cubicBezTo>
                        <a:cubicBezTo>
                          <a:pt x="26040" y="1568991"/>
                          <a:pt x="37377" y="1834498"/>
                          <a:pt x="27432" y="2180248"/>
                        </a:cubicBezTo>
                        <a:cubicBezTo>
                          <a:pt x="17487" y="2525998"/>
                          <a:pt x="49768" y="2451590"/>
                          <a:pt x="27432" y="2711335"/>
                        </a:cubicBezTo>
                        <a:cubicBezTo>
                          <a:pt x="5096" y="2971080"/>
                          <a:pt x="63163" y="3174430"/>
                          <a:pt x="27432" y="3493988"/>
                        </a:cubicBezTo>
                        <a:cubicBezTo>
                          <a:pt x="-8299" y="3813546"/>
                          <a:pt x="55483" y="4186811"/>
                          <a:pt x="27432" y="4360497"/>
                        </a:cubicBezTo>
                        <a:cubicBezTo>
                          <a:pt x="-619" y="4534183"/>
                          <a:pt x="7974" y="4709969"/>
                          <a:pt x="27432" y="5059295"/>
                        </a:cubicBezTo>
                        <a:cubicBezTo>
                          <a:pt x="46890" y="5408621"/>
                          <a:pt x="-7157" y="5526851"/>
                          <a:pt x="27432" y="5758092"/>
                        </a:cubicBezTo>
                        <a:cubicBezTo>
                          <a:pt x="62021" y="5989333"/>
                          <a:pt x="44642" y="6191514"/>
                          <a:pt x="27432" y="6373034"/>
                        </a:cubicBezTo>
                        <a:cubicBezTo>
                          <a:pt x="10222" y="6554554"/>
                          <a:pt x="26177" y="6786694"/>
                          <a:pt x="27432" y="6987976"/>
                        </a:cubicBezTo>
                        <a:cubicBezTo>
                          <a:pt x="28687" y="7189258"/>
                          <a:pt x="56526" y="7488127"/>
                          <a:pt x="27432" y="7770629"/>
                        </a:cubicBezTo>
                        <a:cubicBezTo>
                          <a:pt x="-1662" y="8053131"/>
                          <a:pt x="-2257" y="8194797"/>
                          <a:pt x="27432" y="8385571"/>
                        </a:cubicBezTo>
                        <a:cubicBezTo>
                          <a:pt x="21511" y="8386050"/>
                          <a:pt x="6920" y="8384336"/>
                          <a:pt x="0" y="8385571"/>
                        </a:cubicBezTo>
                        <a:cubicBezTo>
                          <a:pt x="-21816" y="8200889"/>
                          <a:pt x="-14926" y="7924873"/>
                          <a:pt x="0" y="7602918"/>
                        </a:cubicBezTo>
                        <a:cubicBezTo>
                          <a:pt x="14926" y="7280963"/>
                          <a:pt x="8602" y="7253360"/>
                          <a:pt x="0" y="6987976"/>
                        </a:cubicBezTo>
                        <a:cubicBezTo>
                          <a:pt x="-8602" y="6722592"/>
                          <a:pt x="4000" y="6636133"/>
                          <a:pt x="0" y="6373034"/>
                        </a:cubicBezTo>
                        <a:cubicBezTo>
                          <a:pt x="-4000" y="6109935"/>
                          <a:pt x="-25513" y="6045095"/>
                          <a:pt x="0" y="5758092"/>
                        </a:cubicBezTo>
                        <a:cubicBezTo>
                          <a:pt x="25513" y="5471089"/>
                          <a:pt x="-7551" y="5476090"/>
                          <a:pt x="0" y="5310862"/>
                        </a:cubicBezTo>
                        <a:cubicBezTo>
                          <a:pt x="7551" y="5145634"/>
                          <a:pt x="19639" y="4748803"/>
                          <a:pt x="0" y="4444353"/>
                        </a:cubicBezTo>
                        <a:cubicBezTo>
                          <a:pt x="-19639" y="4139903"/>
                          <a:pt x="-7248" y="3849816"/>
                          <a:pt x="0" y="3577844"/>
                        </a:cubicBezTo>
                        <a:cubicBezTo>
                          <a:pt x="7248" y="3305872"/>
                          <a:pt x="-365" y="3060120"/>
                          <a:pt x="0" y="2711335"/>
                        </a:cubicBezTo>
                        <a:cubicBezTo>
                          <a:pt x="365" y="2362550"/>
                          <a:pt x="-4208" y="2305604"/>
                          <a:pt x="0" y="2180248"/>
                        </a:cubicBezTo>
                        <a:cubicBezTo>
                          <a:pt x="4208" y="2054892"/>
                          <a:pt x="5759" y="1620935"/>
                          <a:pt x="0" y="1313739"/>
                        </a:cubicBezTo>
                        <a:cubicBezTo>
                          <a:pt x="-5759" y="1006543"/>
                          <a:pt x="-6559" y="912821"/>
                          <a:pt x="0" y="698798"/>
                        </a:cubicBezTo>
                        <a:cubicBezTo>
                          <a:pt x="6559" y="484775"/>
                          <a:pt x="-33287" y="21671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p of the united states&#10;&#10;Description automatically generated">
            <a:extLst>
              <a:ext uri="{FF2B5EF4-FFF2-40B4-BE49-F238E27FC236}">
                <a16:creationId xmlns:a16="http://schemas.microsoft.com/office/drawing/2014/main" id="{82256069-11FC-A556-D9DF-D0253163196B}"/>
              </a:ext>
            </a:extLst>
          </p:cNvPr>
          <p:cNvPicPr>
            <a:picLocks noChangeAspect="1"/>
          </p:cNvPicPr>
          <p:nvPr/>
        </p:nvPicPr>
        <p:blipFill>
          <a:blip r:embed="rId3"/>
          <a:stretch>
            <a:fillRect/>
          </a:stretch>
        </p:blipFill>
        <p:spPr>
          <a:xfrm>
            <a:off x="6798160" y="1010289"/>
            <a:ext cx="10341864" cy="5869006"/>
          </a:xfrm>
          <a:prstGeom prst="rect">
            <a:avLst/>
          </a:prstGeom>
        </p:spPr>
      </p:pic>
      <p:sp>
        <p:nvSpPr>
          <p:cNvPr id="5" name="TextBox 5"/>
          <p:cNvSpPr txBox="1"/>
          <p:nvPr/>
        </p:nvSpPr>
        <p:spPr>
          <a:xfrm>
            <a:off x="6981444" y="7197865"/>
            <a:ext cx="3801911" cy="2142731"/>
          </a:xfrm>
          <a:prstGeom prst="rect">
            <a:avLst/>
          </a:prstGeom>
        </p:spPr>
        <p:txBody>
          <a:bodyPr vert="horz" lIns="91440" tIns="45720" rIns="91440" bIns="45720" rtlCol="0" anchor="t">
            <a:normAutofit/>
          </a:bodyPr>
          <a:lstStyle/>
          <a:p>
            <a:pPr algn="ctr">
              <a:lnSpc>
                <a:spcPct val="90000"/>
              </a:lnSpc>
              <a:spcAft>
                <a:spcPts val="600"/>
              </a:spcAft>
            </a:pPr>
            <a:r>
              <a:rPr lang="en-US" sz="2800" b="1" dirty="0"/>
              <a:t>Most Breweries</a:t>
            </a:r>
          </a:p>
          <a:p>
            <a:pPr marL="280670" lvl="1">
              <a:lnSpc>
                <a:spcPct val="90000"/>
              </a:lnSpc>
              <a:spcAft>
                <a:spcPts val="600"/>
              </a:spcAft>
            </a:pPr>
            <a:r>
              <a:rPr lang="en-US" sz="2600" dirty="0"/>
              <a:t>Colorado		47 </a:t>
            </a:r>
            <a:br>
              <a:rPr lang="en-US" sz="2600" dirty="0"/>
            </a:br>
            <a:r>
              <a:rPr lang="en-US" sz="2600" dirty="0"/>
              <a:t>California		39</a:t>
            </a:r>
            <a:br>
              <a:rPr lang="en-US" sz="2600" dirty="0"/>
            </a:br>
            <a:r>
              <a:rPr lang="en-US" sz="2600" dirty="0"/>
              <a:t>Michigan 		32</a:t>
            </a:r>
          </a:p>
        </p:txBody>
      </p:sp>
      <p:sp>
        <p:nvSpPr>
          <p:cNvPr id="4" name="Freeform 4"/>
          <p:cNvSpPr/>
          <p:nvPr/>
        </p:nvSpPr>
        <p:spPr>
          <a:xfrm>
            <a:off x="224432" y="173203"/>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4"/>
            <a:stretch>
              <a:fillRect l="-46651" t="-72929" r="-45373" b="-81385"/>
            </a:stretch>
          </a:blipFill>
        </p:spPr>
        <p:txBody>
          <a:bodyPr/>
          <a:lstStyle/>
          <a:p>
            <a:endParaRPr lang="en-US"/>
          </a:p>
        </p:txBody>
      </p:sp>
      <p:sp>
        <p:nvSpPr>
          <p:cNvPr id="7" name="TextBox 5">
            <a:extLst>
              <a:ext uri="{FF2B5EF4-FFF2-40B4-BE49-F238E27FC236}">
                <a16:creationId xmlns:a16="http://schemas.microsoft.com/office/drawing/2014/main" id="{D4BC809D-D998-27D6-2907-03E67DDE0030}"/>
              </a:ext>
            </a:extLst>
          </p:cNvPr>
          <p:cNvSpPr txBox="1"/>
          <p:nvPr/>
        </p:nvSpPr>
        <p:spPr>
          <a:xfrm>
            <a:off x="11508720" y="7169045"/>
            <a:ext cx="3801911" cy="2142731"/>
          </a:xfrm>
          <a:prstGeom prst="rect">
            <a:avLst/>
          </a:prstGeom>
        </p:spPr>
        <p:txBody>
          <a:bodyPr vert="horz" lIns="91440" tIns="45720" rIns="91440" bIns="45720" rtlCol="0" anchor="t">
            <a:normAutofit/>
          </a:bodyPr>
          <a:lstStyle/>
          <a:p>
            <a:pPr algn="ctr">
              <a:lnSpc>
                <a:spcPct val="90000"/>
              </a:lnSpc>
              <a:spcAft>
                <a:spcPts val="600"/>
              </a:spcAft>
            </a:pPr>
            <a:r>
              <a:rPr lang="en-US" sz="2800" b="1" dirty="0"/>
              <a:t>Least Breweries</a:t>
            </a:r>
          </a:p>
          <a:p>
            <a:pPr marL="280670" lvl="1">
              <a:lnSpc>
                <a:spcPct val="90000"/>
              </a:lnSpc>
              <a:spcAft>
                <a:spcPts val="600"/>
              </a:spcAft>
            </a:pPr>
            <a:r>
              <a:rPr lang="en-US" sz="2600" dirty="0"/>
              <a:t>North Dakota	1</a:t>
            </a:r>
          </a:p>
          <a:p>
            <a:pPr marL="280670" lvl="1">
              <a:lnSpc>
                <a:spcPct val="90000"/>
              </a:lnSpc>
              <a:spcAft>
                <a:spcPts val="600"/>
              </a:spcAft>
            </a:pPr>
            <a:r>
              <a:rPr lang="en-US" sz="2600" dirty="0"/>
              <a:t>South Dakota	1</a:t>
            </a:r>
          </a:p>
          <a:p>
            <a:pPr marL="280670" lvl="1">
              <a:lnSpc>
                <a:spcPct val="90000"/>
              </a:lnSpc>
              <a:spcAft>
                <a:spcPts val="600"/>
              </a:spcAft>
            </a:pPr>
            <a:r>
              <a:rPr lang="en-US" sz="2600" dirty="0"/>
              <a:t>West Virginia	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graph of alcohol content by state&#10;&#10;Description automatically generated">
            <a:extLst>
              <a:ext uri="{FF2B5EF4-FFF2-40B4-BE49-F238E27FC236}">
                <a16:creationId xmlns:a16="http://schemas.microsoft.com/office/drawing/2014/main" id="{2833E9F5-A87A-4660-C9A5-63266296EFD0}"/>
              </a:ext>
            </a:extLst>
          </p:cNvPr>
          <p:cNvPicPr>
            <a:picLocks noChangeAspect="1"/>
          </p:cNvPicPr>
          <p:nvPr/>
        </p:nvPicPr>
        <p:blipFill>
          <a:blip r:embed="rId3"/>
          <a:stretch>
            <a:fillRect/>
          </a:stretch>
        </p:blipFill>
        <p:spPr>
          <a:xfrm>
            <a:off x="3526971" y="770088"/>
            <a:ext cx="12153201" cy="7500575"/>
          </a:xfrm>
          <a:prstGeom prst="rect">
            <a:avLst/>
          </a:prstGeom>
        </p:spPr>
      </p:pic>
      <p:sp>
        <p:nvSpPr>
          <p:cNvPr id="5" name="TextBox 5"/>
          <p:cNvSpPr txBox="1"/>
          <p:nvPr/>
        </p:nvSpPr>
        <p:spPr>
          <a:xfrm>
            <a:off x="3174732" y="8308391"/>
            <a:ext cx="12505440" cy="1237598"/>
          </a:xfrm>
          <a:prstGeom prst="rect">
            <a:avLst/>
          </a:prstGeom>
        </p:spPr>
        <p:txBody>
          <a:bodyPr vert="horz" lIns="91440" tIns="45720" rIns="91440" bIns="45720" rtlCol="0" anchor="t">
            <a:noAutofit/>
          </a:bodyPr>
          <a:lstStyle/>
          <a:p>
            <a:pPr marL="280670" lvl="1">
              <a:lnSpc>
                <a:spcPct val="90000"/>
              </a:lnSpc>
              <a:spcAft>
                <a:spcPts val="600"/>
              </a:spcAft>
            </a:pPr>
            <a:r>
              <a:rPr lang="en-US" sz="3200" dirty="0"/>
              <a:t>Max ABV: 0.128		Minimum ABV: 0.001		</a:t>
            </a:r>
            <a:r>
              <a:rPr lang="en-US" sz="3200" dirty="0">
                <a:cs typeface="Calibri"/>
              </a:rPr>
              <a:t>Median ABV: 0.056</a:t>
            </a:r>
          </a:p>
        </p:txBody>
      </p:sp>
      <p:grpSp>
        <p:nvGrpSpPr>
          <p:cNvPr id="32" name="Group 31">
            <a:extLst>
              <a:ext uri="{FF2B5EF4-FFF2-40B4-BE49-F238E27FC236}">
                <a16:creationId xmlns:a16="http://schemas.microsoft.com/office/drawing/2014/main" id="{31C49F18-8757-4E87-5C2E-9D6D7B82BA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37" y="10106632"/>
            <a:ext cx="18310799" cy="185045"/>
            <a:chOff x="-5025" y="6737718"/>
            <a:chExt cx="12207200" cy="123363"/>
          </a:xfrm>
        </p:grpSpPr>
        <p:sp>
          <p:nvSpPr>
            <p:cNvPr id="26" name="Rectangle 25">
              <a:extLst>
                <a:ext uri="{FF2B5EF4-FFF2-40B4-BE49-F238E27FC236}">
                  <a16:creationId xmlns:a16="http://schemas.microsoft.com/office/drawing/2014/main" id="{25C84D91-E5BF-B919-ACEF-4A25262CE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D889E38-27CA-E23F-B646-8D7B4BB17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4"/>
          <p:cNvSpPr/>
          <p:nvPr/>
        </p:nvSpPr>
        <p:spPr>
          <a:xfrm>
            <a:off x="224432" y="173203"/>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4"/>
            <a:stretch>
              <a:fillRect l="-46651" t="-72929" r="-45373" b="-81385"/>
            </a:stretch>
          </a:blipFill>
        </p:spPr>
        <p:txBody>
          <a:bodyPr/>
          <a:lstStyle/>
          <a:p>
            <a:endParaRPr lang="en-US"/>
          </a:p>
        </p:txBody>
      </p:sp>
    </p:spTree>
    <p:extLst>
      <p:ext uri="{BB962C8B-B14F-4D97-AF65-F5344CB8AC3E}">
        <p14:creationId xmlns:p14="http://schemas.microsoft.com/office/powerpoint/2010/main" val="1704546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4917" y="3860634"/>
            <a:ext cx="4882642" cy="27432"/>
          </a:xfrm>
          <a:custGeom>
            <a:avLst/>
            <a:gdLst>
              <a:gd name="connsiteX0" fmla="*/ 0 w 4882642"/>
              <a:gd name="connsiteY0" fmla="*/ 0 h 27432"/>
              <a:gd name="connsiteX1" fmla="*/ 648694 w 4882642"/>
              <a:gd name="connsiteY1" fmla="*/ 0 h 27432"/>
              <a:gd name="connsiteX2" fmla="*/ 1199735 w 4882642"/>
              <a:gd name="connsiteY2" fmla="*/ 0 h 27432"/>
              <a:gd name="connsiteX3" fmla="*/ 1799602 w 4882642"/>
              <a:gd name="connsiteY3" fmla="*/ 0 h 27432"/>
              <a:gd name="connsiteX4" fmla="*/ 2545949 w 4882642"/>
              <a:gd name="connsiteY4" fmla="*/ 0 h 27432"/>
              <a:gd name="connsiteX5" fmla="*/ 3194643 w 4882642"/>
              <a:gd name="connsiteY5" fmla="*/ 0 h 27432"/>
              <a:gd name="connsiteX6" fmla="*/ 3794510 w 4882642"/>
              <a:gd name="connsiteY6" fmla="*/ 0 h 27432"/>
              <a:gd name="connsiteX7" fmla="*/ 4882642 w 4882642"/>
              <a:gd name="connsiteY7" fmla="*/ 0 h 27432"/>
              <a:gd name="connsiteX8" fmla="*/ 4882642 w 4882642"/>
              <a:gd name="connsiteY8" fmla="*/ 27432 h 27432"/>
              <a:gd name="connsiteX9" fmla="*/ 4185122 w 4882642"/>
              <a:gd name="connsiteY9" fmla="*/ 27432 h 27432"/>
              <a:gd name="connsiteX10" fmla="*/ 3585254 w 4882642"/>
              <a:gd name="connsiteY10" fmla="*/ 27432 h 27432"/>
              <a:gd name="connsiteX11" fmla="*/ 2790081 w 4882642"/>
              <a:gd name="connsiteY11" fmla="*/ 27432 h 27432"/>
              <a:gd name="connsiteX12" fmla="*/ 2141387 w 4882642"/>
              <a:gd name="connsiteY12" fmla="*/ 27432 h 27432"/>
              <a:gd name="connsiteX13" fmla="*/ 1590346 w 4882642"/>
              <a:gd name="connsiteY13" fmla="*/ 27432 h 27432"/>
              <a:gd name="connsiteX14" fmla="*/ 844000 w 4882642"/>
              <a:gd name="connsiteY14" fmla="*/ 27432 h 27432"/>
              <a:gd name="connsiteX15" fmla="*/ 0 w 4882642"/>
              <a:gd name="connsiteY15" fmla="*/ 27432 h 27432"/>
              <a:gd name="connsiteX16" fmla="*/ 0 w 4882642"/>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2642" h="27432" fill="none" extrusionOk="0">
                <a:moveTo>
                  <a:pt x="0" y="0"/>
                </a:moveTo>
                <a:cubicBezTo>
                  <a:pt x="283896" y="15806"/>
                  <a:pt x="476914" y="-5705"/>
                  <a:pt x="648694" y="0"/>
                </a:cubicBezTo>
                <a:cubicBezTo>
                  <a:pt x="820474" y="5705"/>
                  <a:pt x="992491" y="-2560"/>
                  <a:pt x="1199735" y="0"/>
                </a:cubicBezTo>
                <a:cubicBezTo>
                  <a:pt x="1406979" y="2560"/>
                  <a:pt x="1535106" y="-12373"/>
                  <a:pt x="1799602" y="0"/>
                </a:cubicBezTo>
                <a:cubicBezTo>
                  <a:pt x="2064098" y="12373"/>
                  <a:pt x="2220857" y="34016"/>
                  <a:pt x="2545949" y="0"/>
                </a:cubicBezTo>
                <a:cubicBezTo>
                  <a:pt x="2871041" y="-34016"/>
                  <a:pt x="2930967" y="-6551"/>
                  <a:pt x="3194643" y="0"/>
                </a:cubicBezTo>
                <a:cubicBezTo>
                  <a:pt x="3458319" y="6551"/>
                  <a:pt x="3590719" y="-27970"/>
                  <a:pt x="3794510" y="0"/>
                </a:cubicBezTo>
                <a:cubicBezTo>
                  <a:pt x="3998301" y="27970"/>
                  <a:pt x="4343090" y="-39667"/>
                  <a:pt x="4882642" y="0"/>
                </a:cubicBezTo>
                <a:cubicBezTo>
                  <a:pt x="4881669" y="8304"/>
                  <a:pt x="4882164" y="21512"/>
                  <a:pt x="4882642" y="27432"/>
                </a:cubicBezTo>
                <a:cubicBezTo>
                  <a:pt x="4608564" y="7308"/>
                  <a:pt x="4394312" y="56256"/>
                  <a:pt x="4185122" y="27432"/>
                </a:cubicBezTo>
                <a:cubicBezTo>
                  <a:pt x="3975932" y="-1392"/>
                  <a:pt x="3827783" y="51583"/>
                  <a:pt x="3585254" y="27432"/>
                </a:cubicBezTo>
                <a:cubicBezTo>
                  <a:pt x="3342725" y="3281"/>
                  <a:pt x="3165015" y="17373"/>
                  <a:pt x="2790081" y="27432"/>
                </a:cubicBezTo>
                <a:cubicBezTo>
                  <a:pt x="2415147" y="37491"/>
                  <a:pt x="2453830" y="6816"/>
                  <a:pt x="2141387" y="27432"/>
                </a:cubicBezTo>
                <a:cubicBezTo>
                  <a:pt x="1828944" y="48048"/>
                  <a:pt x="1774219" y="17790"/>
                  <a:pt x="1590346" y="27432"/>
                </a:cubicBezTo>
                <a:cubicBezTo>
                  <a:pt x="1406473" y="37074"/>
                  <a:pt x="1200327" y="18527"/>
                  <a:pt x="844000" y="27432"/>
                </a:cubicBezTo>
                <a:cubicBezTo>
                  <a:pt x="487673" y="36337"/>
                  <a:pt x="322314" y="2648"/>
                  <a:pt x="0" y="27432"/>
                </a:cubicBezTo>
                <a:cubicBezTo>
                  <a:pt x="-1048" y="14992"/>
                  <a:pt x="-1120" y="7447"/>
                  <a:pt x="0" y="0"/>
                </a:cubicBezTo>
                <a:close/>
              </a:path>
              <a:path w="4882642" h="27432" stroke="0" extrusionOk="0">
                <a:moveTo>
                  <a:pt x="0" y="0"/>
                </a:moveTo>
                <a:cubicBezTo>
                  <a:pt x="238803" y="9040"/>
                  <a:pt x="494861" y="-4831"/>
                  <a:pt x="648694" y="0"/>
                </a:cubicBezTo>
                <a:cubicBezTo>
                  <a:pt x="802527" y="4831"/>
                  <a:pt x="991643" y="12575"/>
                  <a:pt x="1199735" y="0"/>
                </a:cubicBezTo>
                <a:cubicBezTo>
                  <a:pt x="1407827" y="-12575"/>
                  <a:pt x="1757315" y="9056"/>
                  <a:pt x="1994908" y="0"/>
                </a:cubicBezTo>
                <a:cubicBezTo>
                  <a:pt x="2232501" y="-9056"/>
                  <a:pt x="2370188" y="18797"/>
                  <a:pt x="2643602" y="0"/>
                </a:cubicBezTo>
                <a:cubicBezTo>
                  <a:pt x="2917016" y="-18797"/>
                  <a:pt x="3036387" y="10091"/>
                  <a:pt x="3292296" y="0"/>
                </a:cubicBezTo>
                <a:cubicBezTo>
                  <a:pt x="3548205" y="-10091"/>
                  <a:pt x="3892824" y="6516"/>
                  <a:pt x="4087469" y="0"/>
                </a:cubicBezTo>
                <a:cubicBezTo>
                  <a:pt x="4282114" y="-6516"/>
                  <a:pt x="4487997" y="-16222"/>
                  <a:pt x="4882642" y="0"/>
                </a:cubicBezTo>
                <a:cubicBezTo>
                  <a:pt x="4883127" y="9333"/>
                  <a:pt x="4883920" y="19699"/>
                  <a:pt x="4882642" y="27432"/>
                </a:cubicBezTo>
                <a:cubicBezTo>
                  <a:pt x="4665479" y="53358"/>
                  <a:pt x="4455363" y="34051"/>
                  <a:pt x="4282775" y="27432"/>
                </a:cubicBezTo>
                <a:cubicBezTo>
                  <a:pt x="4110187" y="20813"/>
                  <a:pt x="3781952" y="37808"/>
                  <a:pt x="3585254" y="27432"/>
                </a:cubicBezTo>
                <a:cubicBezTo>
                  <a:pt x="3388556" y="17056"/>
                  <a:pt x="3084641" y="41802"/>
                  <a:pt x="2887734" y="27432"/>
                </a:cubicBezTo>
                <a:cubicBezTo>
                  <a:pt x="2690827" y="13062"/>
                  <a:pt x="2491613" y="5294"/>
                  <a:pt x="2239040" y="27432"/>
                </a:cubicBezTo>
                <a:cubicBezTo>
                  <a:pt x="1986467" y="49570"/>
                  <a:pt x="1795483" y="63015"/>
                  <a:pt x="1443867" y="27432"/>
                </a:cubicBezTo>
                <a:cubicBezTo>
                  <a:pt x="1092251" y="-8151"/>
                  <a:pt x="850619" y="43704"/>
                  <a:pt x="648694" y="27432"/>
                </a:cubicBezTo>
                <a:cubicBezTo>
                  <a:pt x="446769" y="11160"/>
                  <a:pt x="306471" y="26408"/>
                  <a:pt x="0" y="27432"/>
                </a:cubicBezTo>
                <a:cubicBezTo>
                  <a:pt x="211" y="18145"/>
                  <a:pt x="120" y="6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aph of a number of states&#10;&#10;Description automatically generated">
            <a:extLst>
              <a:ext uri="{FF2B5EF4-FFF2-40B4-BE49-F238E27FC236}">
                <a16:creationId xmlns:a16="http://schemas.microsoft.com/office/drawing/2014/main" id="{2632E7E5-6B77-8F2C-52AE-0F447C16A195}"/>
              </a:ext>
            </a:extLst>
          </p:cNvPr>
          <p:cNvPicPr>
            <a:picLocks noChangeAspect="1"/>
          </p:cNvPicPr>
          <p:nvPr/>
        </p:nvPicPr>
        <p:blipFill>
          <a:blip r:embed="rId3"/>
          <a:stretch>
            <a:fillRect/>
          </a:stretch>
        </p:blipFill>
        <p:spPr>
          <a:xfrm>
            <a:off x="2899302" y="1142637"/>
            <a:ext cx="12780869" cy="7892185"/>
          </a:xfrm>
          <a:prstGeom prst="rect">
            <a:avLst/>
          </a:prstGeom>
        </p:spPr>
      </p:pic>
      <p:sp>
        <p:nvSpPr>
          <p:cNvPr id="4" name="Freeform 4"/>
          <p:cNvSpPr/>
          <p:nvPr/>
        </p:nvSpPr>
        <p:spPr>
          <a:xfrm>
            <a:off x="224432" y="173203"/>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4"/>
            <a:stretch>
              <a:fillRect l="-46651" t="-72929" r="-45373" b="-81385"/>
            </a:stretch>
          </a:blipFill>
        </p:spPr>
        <p:txBody>
          <a:bodyPr/>
          <a:lstStyle/>
          <a:p>
            <a:endParaRPr lang="en-US"/>
          </a:p>
        </p:txBody>
      </p:sp>
      <p:sp>
        <p:nvSpPr>
          <p:cNvPr id="3" name="TextBox 5">
            <a:extLst>
              <a:ext uri="{FF2B5EF4-FFF2-40B4-BE49-F238E27FC236}">
                <a16:creationId xmlns:a16="http://schemas.microsoft.com/office/drawing/2014/main" id="{98C4B921-0BE0-F080-2492-4B537AA5A046}"/>
              </a:ext>
            </a:extLst>
          </p:cNvPr>
          <p:cNvSpPr txBox="1"/>
          <p:nvPr/>
        </p:nvSpPr>
        <p:spPr>
          <a:xfrm>
            <a:off x="4219760" y="9144363"/>
            <a:ext cx="12505440" cy="772118"/>
          </a:xfrm>
          <a:prstGeom prst="rect">
            <a:avLst/>
          </a:prstGeom>
        </p:spPr>
        <p:txBody>
          <a:bodyPr vert="horz" lIns="91440" tIns="45720" rIns="91440" bIns="45720" rtlCol="0" anchor="t">
            <a:noAutofit/>
          </a:bodyPr>
          <a:lstStyle/>
          <a:p>
            <a:pPr marL="280670" lvl="1">
              <a:lnSpc>
                <a:spcPct val="90000"/>
              </a:lnSpc>
              <a:spcAft>
                <a:spcPts val="600"/>
              </a:spcAft>
            </a:pPr>
            <a:r>
              <a:rPr lang="en-US" sz="3200" dirty="0"/>
              <a:t>Max IBU: 138		Minimum IBU: 4		</a:t>
            </a:r>
            <a:r>
              <a:rPr lang="en-US" sz="3200" dirty="0">
                <a:cs typeface="Calibri"/>
              </a:rPr>
              <a:t>Median IBU: 35</a:t>
            </a:r>
          </a:p>
        </p:txBody>
      </p:sp>
    </p:spTree>
    <p:extLst>
      <p:ext uri="{BB962C8B-B14F-4D97-AF65-F5344CB8AC3E}">
        <p14:creationId xmlns:p14="http://schemas.microsoft.com/office/powerpoint/2010/main" val="2015955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641665" y="9151501"/>
            <a:ext cx="14544929" cy="824072"/>
          </a:xfrm>
          <a:prstGeom prst="rect">
            <a:avLst/>
          </a:prstGeom>
        </p:spPr>
        <p:txBody>
          <a:bodyPr wrap="square" lIns="0" tIns="0" rIns="0" bIns="0" rtlCol="0" anchor="ctr">
            <a:spAutoFit/>
          </a:bodyPr>
          <a:lstStyle/>
          <a:p>
            <a:pPr marL="228600" algn="ctr">
              <a:lnSpc>
                <a:spcPts val="3304"/>
              </a:lnSpc>
            </a:pPr>
            <a:r>
              <a:rPr lang="en-US" sz="2400" dirty="0">
                <a:solidFill>
                  <a:srgbClr val="000000"/>
                </a:solidFill>
              </a:rPr>
              <a:t>The state with highest ABV is Kentucky followed by Indiana. </a:t>
            </a:r>
            <a:endParaRPr lang="en-US" sz="2400" dirty="0">
              <a:solidFill>
                <a:srgbClr val="000000"/>
              </a:solidFill>
              <a:ea typeface="Helvetica World"/>
              <a:cs typeface="Helvetica World"/>
            </a:endParaRPr>
          </a:p>
          <a:p>
            <a:pPr algn="ctr">
              <a:lnSpc>
                <a:spcPts val="3304"/>
              </a:lnSpc>
            </a:pPr>
            <a:endParaRPr lang="en-US" sz="2400" dirty="0">
              <a:solidFill>
                <a:srgbClr val="000000"/>
              </a:solidFill>
            </a:endParaRPr>
          </a:p>
        </p:txBody>
      </p:sp>
      <p:sp>
        <p:nvSpPr>
          <p:cNvPr id="5" name="TextBox 5"/>
          <p:cNvSpPr txBox="1"/>
          <p:nvPr/>
        </p:nvSpPr>
        <p:spPr>
          <a:xfrm>
            <a:off x="2983021" y="723463"/>
            <a:ext cx="12321958" cy="697179"/>
          </a:xfrm>
          <a:prstGeom prst="rect">
            <a:avLst/>
          </a:prstGeom>
        </p:spPr>
        <p:txBody>
          <a:bodyPr lIns="0" tIns="0" rIns="0" bIns="0" rtlCol="0" anchor="t">
            <a:spAutoFit/>
          </a:bodyPr>
          <a:lstStyle/>
          <a:p>
            <a:pPr marL="0" lvl="0" indent="0" algn="ctr">
              <a:lnSpc>
                <a:spcPts val="5700"/>
              </a:lnSpc>
              <a:spcBef>
                <a:spcPct val="0"/>
              </a:spcBef>
            </a:pPr>
            <a:r>
              <a:rPr lang="en-US" sz="4400" dirty="0">
                <a:solidFill>
                  <a:srgbClr val="000000"/>
                </a:solidFill>
              </a:rPr>
              <a:t>Which state has the maximum alcoholic (ABV) beer? </a:t>
            </a:r>
            <a:endParaRPr lang="en-US" sz="4400" dirty="0">
              <a:solidFill>
                <a:srgbClr val="000000"/>
              </a:solidFill>
              <a:ea typeface="Helvetica World"/>
              <a:cs typeface="Helvetica World"/>
            </a:endParaRPr>
          </a:p>
        </p:txBody>
      </p:sp>
      <p:sp>
        <p:nvSpPr>
          <p:cNvPr id="6" name="Freeform 6"/>
          <p:cNvSpPr/>
          <p:nvPr/>
        </p:nvSpPr>
        <p:spPr>
          <a:xfrm>
            <a:off x="32722" y="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pic>
        <p:nvPicPr>
          <p:cNvPr id="9" name="Picture 8" descr="A graph of different colored lines&#10;&#10;Description automatically generated">
            <a:extLst>
              <a:ext uri="{FF2B5EF4-FFF2-40B4-BE49-F238E27FC236}">
                <a16:creationId xmlns:a16="http://schemas.microsoft.com/office/drawing/2014/main" id="{426C18B9-102D-CD76-8A7B-75737A85A765}"/>
              </a:ext>
            </a:extLst>
          </p:cNvPr>
          <p:cNvPicPr>
            <a:picLocks noChangeAspect="1"/>
          </p:cNvPicPr>
          <p:nvPr/>
        </p:nvPicPr>
        <p:blipFill>
          <a:blip r:embed="rId4"/>
          <a:stretch>
            <a:fillRect/>
          </a:stretch>
        </p:blipFill>
        <p:spPr>
          <a:xfrm>
            <a:off x="3280181" y="1771841"/>
            <a:ext cx="11267896" cy="73796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00150" y="2237015"/>
            <a:ext cx="5000624" cy="5248655"/>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5"/>
          <p:cNvSpPr txBox="1"/>
          <p:nvPr/>
        </p:nvSpPr>
        <p:spPr>
          <a:xfrm>
            <a:off x="1543050" y="2950899"/>
            <a:ext cx="3943350" cy="3820885"/>
          </a:xfrm>
          <a:prstGeom prst="rect">
            <a:avLst/>
          </a:prstGeom>
          <a:noFill/>
        </p:spPr>
        <p:txBody>
          <a:bodyPr vert="horz" lIns="91440" tIns="45720" rIns="91440" bIns="45720" rtlCol="0" anchor="ctr">
            <a:normAutofit/>
          </a:bodyPr>
          <a:lstStyle/>
          <a:p>
            <a:pPr marL="0" lvl="0" indent="0" algn="ctr">
              <a:lnSpc>
                <a:spcPct val="90000"/>
              </a:lnSpc>
              <a:spcBef>
                <a:spcPct val="0"/>
              </a:spcBef>
              <a:spcAft>
                <a:spcPts val="600"/>
              </a:spcAft>
            </a:pPr>
            <a:r>
              <a:rPr lang="en-US" sz="3800" kern="1200" dirty="0">
                <a:solidFill>
                  <a:srgbClr val="FFFFFF"/>
                </a:solidFill>
                <a:latin typeface="+mj-lt"/>
                <a:ea typeface="+mj-ea"/>
                <a:cs typeface="+mj-cs"/>
              </a:rPr>
              <a:t>Which state has the most bitter (IBU) beer?</a:t>
            </a:r>
          </a:p>
        </p:txBody>
      </p:sp>
      <p:pic>
        <p:nvPicPr>
          <p:cNvPr id="2" name="Picture 1" descr="A graph of different colored vertical lines&#10;&#10;Description automatically generated">
            <a:extLst>
              <a:ext uri="{FF2B5EF4-FFF2-40B4-BE49-F238E27FC236}">
                <a16:creationId xmlns:a16="http://schemas.microsoft.com/office/drawing/2014/main" id="{B7F22657-16A2-ED4B-34D2-84A99F55CA6D}"/>
              </a:ext>
            </a:extLst>
          </p:cNvPr>
          <p:cNvPicPr>
            <a:picLocks noChangeAspect="1"/>
          </p:cNvPicPr>
          <p:nvPr/>
        </p:nvPicPr>
        <p:blipFill>
          <a:blip r:embed="rId3"/>
          <a:stretch>
            <a:fillRect/>
          </a:stretch>
        </p:blipFill>
        <p:spPr>
          <a:xfrm>
            <a:off x="7165974" y="1810735"/>
            <a:ext cx="10171050" cy="6662036"/>
          </a:xfrm>
          <a:prstGeom prst="rect">
            <a:avLst/>
          </a:prstGeom>
        </p:spPr>
      </p:pic>
      <p:sp>
        <p:nvSpPr>
          <p:cNvPr id="6" name="Freeform 6"/>
          <p:cNvSpPr/>
          <p:nvPr/>
        </p:nvSpPr>
        <p:spPr>
          <a:xfrm>
            <a:off x="32722" y="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4"/>
            <a:stretch>
              <a:fillRect l="-46651" t="-72929" r="-45373" b="-81385"/>
            </a:stretch>
          </a:blipFill>
        </p:spPr>
        <p:txBody>
          <a:bodyPr/>
          <a:lstStyle/>
          <a:p>
            <a:endParaRPr lang="en-US"/>
          </a:p>
        </p:txBody>
      </p:sp>
      <p:sp>
        <p:nvSpPr>
          <p:cNvPr id="3" name="TextBox 2">
            <a:extLst>
              <a:ext uri="{FF2B5EF4-FFF2-40B4-BE49-F238E27FC236}">
                <a16:creationId xmlns:a16="http://schemas.microsoft.com/office/drawing/2014/main" id="{20CA3D9B-817F-30B3-01D6-56F4EF71BA30}"/>
              </a:ext>
            </a:extLst>
          </p:cNvPr>
          <p:cNvSpPr txBox="1"/>
          <p:nvPr/>
        </p:nvSpPr>
        <p:spPr>
          <a:xfrm>
            <a:off x="1536805" y="6204857"/>
            <a:ext cx="372792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bg1"/>
                </a:solidFill>
                <a:cs typeface="Calibri"/>
              </a:rPr>
              <a:t>Oregon has the highest IBU and is followed by Virgina.</a:t>
            </a:r>
          </a:p>
        </p:txBody>
      </p:sp>
    </p:spTree>
    <p:extLst>
      <p:ext uri="{BB962C8B-B14F-4D97-AF65-F5344CB8AC3E}">
        <p14:creationId xmlns:p14="http://schemas.microsoft.com/office/powerpoint/2010/main" val="110680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067120" y="933450"/>
            <a:ext cx="11156592" cy="1765612"/>
          </a:xfrm>
          <a:prstGeom prst="rect">
            <a:avLst/>
          </a:prstGeom>
        </p:spPr>
        <p:txBody>
          <a:bodyPr lIns="0" tIns="0" rIns="0" bIns="0" rtlCol="0" anchor="t">
            <a:spAutoFit/>
          </a:bodyPr>
          <a:lstStyle/>
          <a:p>
            <a:pPr marL="0" lvl="0" indent="0" algn="ctr">
              <a:lnSpc>
                <a:spcPts val="7123"/>
              </a:lnSpc>
              <a:spcBef>
                <a:spcPct val="0"/>
              </a:spcBef>
            </a:pPr>
            <a:r>
              <a:rPr lang="en-US" sz="5088" dirty="0">
                <a:solidFill>
                  <a:srgbClr val="000000"/>
                </a:solidFill>
              </a:rPr>
              <a:t>Summary statistics, distribution of the ABV variable and missing values</a:t>
            </a:r>
          </a:p>
        </p:txBody>
      </p:sp>
      <p:sp>
        <p:nvSpPr>
          <p:cNvPr id="3" name="TextBox 3"/>
          <p:cNvSpPr txBox="1"/>
          <p:nvPr/>
        </p:nvSpPr>
        <p:spPr>
          <a:xfrm>
            <a:off x="813539" y="4127922"/>
            <a:ext cx="14627951" cy="3871701"/>
          </a:xfrm>
          <a:prstGeom prst="rect">
            <a:avLst/>
          </a:prstGeom>
        </p:spPr>
        <p:txBody>
          <a:bodyPr lIns="0" tIns="0" rIns="0" bIns="0" rtlCol="0" anchor="t">
            <a:spAutoFit/>
          </a:bodyPr>
          <a:lstStyle/>
          <a:p>
            <a:pPr marL="457200" indent="-457200">
              <a:lnSpc>
                <a:spcPts val="3761"/>
              </a:lnSpc>
              <a:buFont typeface="Arial" panose="020B0604020202020204" pitchFamily="34" charset="0"/>
              <a:buChar char="•"/>
            </a:pPr>
            <a:r>
              <a:rPr lang="en-US" sz="2686" dirty="0">
                <a:solidFill>
                  <a:srgbClr val="000000"/>
                </a:solidFill>
              </a:rPr>
              <a:t>ABV Range and Distribution</a:t>
            </a:r>
          </a:p>
          <a:p>
            <a:pPr marL="457200" indent="-457200">
              <a:lnSpc>
                <a:spcPts val="3761"/>
              </a:lnSpc>
              <a:buFont typeface="Arial" panose="020B0604020202020204" pitchFamily="34" charset="0"/>
              <a:buChar char="•"/>
            </a:pPr>
            <a:r>
              <a:rPr lang="en-US" sz="2686" dirty="0">
                <a:solidFill>
                  <a:srgbClr val="000000"/>
                </a:solidFill>
              </a:rPr>
              <a:t>IBU insights</a:t>
            </a:r>
          </a:p>
          <a:p>
            <a:pPr marL="457200" indent="-457200">
              <a:lnSpc>
                <a:spcPts val="3761"/>
              </a:lnSpc>
              <a:buFont typeface="Arial" panose="020B0604020202020204" pitchFamily="34" charset="0"/>
              <a:buChar char="•"/>
            </a:pPr>
            <a:r>
              <a:rPr lang="en-US" sz="2686" dirty="0">
                <a:solidFill>
                  <a:srgbClr val="000000"/>
                </a:solidFill>
              </a:rPr>
              <a:t>Regional Preferences</a:t>
            </a:r>
          </a:p>
          <a:p>
            <a:pPr marL="914400" lvl="1" indent="-457200">
              <a:lnSpc>
                <a:spcPts val="3761"/>
              </a:lnSpc>
              <a:buFont typeface="Arial" panose="020B0604020202020204" pitchFamily="34" charset="0"/>
              <a:buChar char="•"/>
            </a:pPr>
            <a:r>
              <a:rPr lang="en-US" sz="2686" dirty="0">
                <a:solidFill>
                  <a:srgbClr val="000000"/>
                </a:solidFill>
              </a:rPr>
              <a:t>Kentucky</a:t>
            </a:r>
          </a:p>
          <a:p>
            <a:pPr marL="914400" lvl="1" indent="-457200">
              <a:lnSpc>
                <a:spcPts val="3761"/>
              </a:lnSpc>
              <a:buFont typeface="Arial" panose="020B0604020202020204" pitchFamily="34" charset="0"/>
              <a:buChar char="•"/>
            </a:pPr>
            <a:r>
              <a:rPr lang="en-US" sz="2686" dirty="0">
                <a:solidFill>
                  <a:srgbClr val="000000"/>
                </a:solidFill>
              </a:rPr>
              <a:t>Oregon</a:t>
            </a:r>
          </a:p>
          <a:p>
            <a:pPr marL="457200" indent="-457200">
              <a:lnSpc>
                <a:spcPts val="3761"/>
              </a:lnSpc>
              <a:buFont typeface="Arial" panose="020B0604020202020204" pitchFamily="34" charset="0"/>
              <a:buChar char="•"/>
            </a:pPr>
            <a:r>
              <a:rPr lang="en-US" sz="2686" dirty="0">
                <a:solidFill>
                  <a:srgbClr val="000000"/>
                </a:solidFill>
              </a:rPr>
              <a:t>Missing Values and Handling them</a:t>
            </a:r>
          </a:p>
          <a:p>
            <a:pPr marL="457200" indent="-457200">
              <a:lnSpc>
                <a:spcPts val="3761"/>
              </a:lnSpc>
              <a:buFont typeface="Arial" panose="020B0604020202020204" pitchFamily="34" charset="0"/>
              <a:buChar char="•"/>
            </a:pPr>
            <a:r>
              <a:rPr lang="en-US" sz="2686" dirty="0">
                <a:solidFill>
                  <a:srgbClr val="000000"/>
                </a:solidFill>
              </a:rPr>
              <a:t>Implications</a:t>
            </a:r>
          </a:p>
          <a:p>
            <a:pPr marL="457200" indent="-457200">
              <a:lnSpc>
                <a:spcPts val="3761"/>
              </a:lnSpc>
              <a:buFont typeface="Arial" panose="020B0604020202020204" pitchFamily="34" charset="0"/>
              <a:buChar char="•"/>
            </a:pPr>
            <a:r>
              <a:rPr lang="en-US" sz="2686" dirty="0">
                <a:solidFill>
                  <a:srgbClr val="000000"/>
                </a:solidFill>
              </a:rPr>
              <a:t>Limitations</a:t>
            </a:r>
          </a:p>
        </p:txBody>
      </p:sp>
      <p:sp>
        <p:nvSpPr>
          <p:cNvPr id="4" name="Freeform 4"/>
          <p:cNvSpPr/>
          <p:nvPr/>
        </p:nvSpPr>
        <p:spPr>
          <a:xfrm>
            <a:off x="152400" y="152400"/>
            <a:ext cx="2950299" cy="1237598"/>
          </a:xfrm>
          <a:custGeom>
            <a:avLst/>
            <a:gdLst/>
            <a:ahLst/>
            <a:cxnLst/>
            <a:rect l="l" t="t" r="r" b="b"/>
            <a:pathLst>
              <a:path w="2950299" h="1237598">
                <a:moveTo>
                  <a:pt x="0" y="0"/>
                </a:moveTo>
                <a:lnTo>
                  <a:pt x="2950299" y="0"/>
                </a:lnTo>
                <a:lnTo>
                  <a:pt x="2950299" y="1237598"/>
                </a:lnTo>
                <a:lnTo>
                  <a:pt x="0" y="1237598"/>
                </a:lnTo>
                <a:lnTo>
                  <a:pt x="0" y="0"/>
                </a:lnTo>
                <a:close/>
              </a:path>
            </a:pathLst>
          </a:custGeom>
          <a:blipFill>
            <a:blip r:embed="rId3"/>
            <a:stretch>
              <a:fillRect l="-46651" t="-72929" r="-45373" b="-81385"/>
            </a:stretch>
          </a:blipFill>
        </p:spPr>
        <p:txBody>
          <a:bodyPr/>
          <a:lstStyle/>
          <a:p>
            <a:endParaRPr lang="en-US"/>
          </a:p>
        </p:txBody>
      </p:sp>
      <p:pic>
        <p:nvPicPr>
          <p:cNvPr id="1026" name="Picture 2">
            <a:extLst>
              <a:ext uri="{FF2B5EF4-FFF2-40B4-BE49-F238E27FC236}">
                <a16:creationId xmlns:a16="http://schemas.microsoft.com/office/drawing/2014/main" id="{8A2C93D1-D0B9-0B0C-79A3-E7BC504600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9436" y="2838877"/>
            <a:ext cx="10037015" cy="7169296"/>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6"/>
          <p:cNvGrpSpPr/>
          <p:nvPr/>
        </p:nvGrpSpPr>
        <p:grpSpPr>
          <a:xfrm>
            <a:off x="13216252" y="5295900"/>
            <a:ext cx="5376548" cy="5295900"/>
            <a:chOff x="0" y="0"/>
            <a:chExt cx="7168731" cy="7061200"/>
          </a:xfrm>
        </p:grpSpPr>
        <p:sp>
          <p:nvSpPr>
            <p:cNvPr id="7" name="Freeform 7"/>
            <p:cNvSpPr/>
            <p:nvPr/>
          </p:nvSpPr>
          <p:spPr>
            <a:xfrm rot="-10800000">
              <a:off x="0" y="0"/>
              <a:ext cx="7168731" cy="7061200"/>
            </a:xfrm>
            <a:custGeom>
              <a:avLst/>
              <a:gdLst/>
              <a:ahLst/>
              <a:cxnLst/>
              <a:rect l="l" t="t" r="r" b="b"/>
              <a:pathLst>
                <a:path w="7168731" h="7061200">
                  <a:moveTo>
                    <a:pt x="0" y="0"/>
                  </a:moveTo>
                  <a:lnTo>
                    <a:pt x="7168731" y="0"/>
                  </a:lnTo>
                  <a:lnTo>
                    <a:pt x="7168731" y="7061200"/>
                  </a:lnTo>
                  <a:lnTo>
                    <a:pt x="0" y="70612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rot="-10800000">
              <a:off x="2019712" y="1928743"/>
              <a:ext cx="5054442" cy="5054442"/>
            </a:xfrm>
            <a:custGeom>
              <a:avLst/>
              <a:gdLst/>
              <a:ahLst/>
              <a:cxnLst/>
              <a:rect l="l" t="t" r="r" b="b"/>
              <a:pathLst>
                <a:path w="5054442" h="5054442">
                  <a:moveTo>
                    <a:pt x="0" y="0"/>
                  </a:moveTo>
                  <a:lnTo>
                    <a:pt x="5054443" y="0"/>
                  </a:lnTo>
                  <a:lnTo>
                    <a:pt x="5054443" y="5054442"/>
                  </a:lnTo>
                  <a:lnTo>
                    <a:pt x="0" y="505444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grpSp>
      <p:sp>
        <p:nvSpPr>
          <p:cNvPr id="5" name="Freeform 5"/>
          <p:cNvSpPr/>
          <p:nvPr/>
        </p:nvSpPr>
        <p:spPr>
          <a:xfrm>
            <a:off x="14010068" y="771199"/>
            <a:ext cx="3731432" cy="2528045"/>
          </a:xfrm>
          <a:custGeom>
            <a:avLst/>
            <a:gdLst/>
            <a:ahLst/>
            <a:cxnLst/>
            <a:rect l="l" t="t" r="r" b="b"/>
            <a:pathLst>
              <a:path w="3731432" h="2528045">
                <a:moveTo>
                  <a:pt x="0" y="0"/>
                </a:moveTo>
                <a:lnTo>
                  <a:pt x="3731433" y="0"/>
                </a:lnTo>
                <a:lnTo>
                  <a:pt x="3731433" y="2528045"/>
                </a:lnTo>
                <a:lnTo>
                  <a:pt x="0" y="252804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1810</Words>
  <Application>Microsoft Macintosh PowerPoint</Application>
  <PresentationFormat>Custom</PresentationFormat>
  <Paragraphs>118</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Diatype</vt:lpstr>
      <vt:lpstr>Calibri</vt:lpstr>
      <vt:lpstr>Helvetica World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Beer and Breweries Case Study</dc:title>
  <cp:lastModifiedBy>Victoria Hernandez</cp:lastModifiedBy>
  <cp:revision>197</cp:revision>
  <dcterms:created xsi:type="dcterms:W3CDTF">2006-08-16T00:00:00Z</dcterms:created>
  <dcterms:modified xsi:type="dcterms:W3CDTF">2024-03-09T06:29:30Z</dcterms:modified>
  <dc:identifier>DAF9_aaK8v4</dc:identifier>
</cp:coreProperties>
</file>